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5" r:id="rId9"/>
    <p:sldId id="271" r:id="rId10"/>
    <p:sldId id="272" r:id="rId11"/>
    <p:sldId id="273" r:id="rId12"/>
    <p:sldId id="274" r:id="rId13"/>
    <p:sldId id="270" r:id="rId14"/>
    <p:sldId id="269" r:id="rId15"/>
    <p:sldId id="268" r:id="rId16"/>
    <p:sldId id="267" r:id="rId17"/>
    <p:sldId id="266" r:id="rId18"/>
    <p:sldId id="264" r:id="rId19"/>
    <p:sldId id="26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89AD"/>
    <a:srgbClr val="8DBE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2" d="100"/>
          <a:sy n="62" d="100"/>
        </p:scale>
        <p:origin x="329"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50D0A0-7FC5-45E8-9718-2BE4CB314743}"/>
              </a:ext>
            </a:extLst>
          </p:cNvPr>
          <p:cNvSpPr>
            <a:spLocks noGrp="1"/>
          </p:cNvSpPr>
          <p:nvPr>
            <p:ph type="ctrTitle"/>
          </p:nvPr>
        </p:nvSpPr>
        <p:spPr/>
        <p:txBody>
          <a:bodyPr>
            <a:normAutofit/>
          </a:bodyPr>
          <a:lstStyle/>
          <a:p>
            <a:r>
              <a:rPr lang="en-US" altLang="zh-CN" b="1" dirty="0">
                <a:latin typeface="+mj-ea"/>
              </a:rPr>
              <a:t>IOFI</a:t>
            </a:r>
            <a:br>
              <a:rPr lang="en-US" altLang="zh-CN" b="1" dirty="0">
                <a:latin typeface="+mj-ea"/>
              </a:rPr>
            </a:br>
            <a:r>
              <a:rPr lang="en-US" altLang="zh-CN" b="1" dirty="0">
                <a:latin typeface="+mj-ea"/>
              </a:rPr>
              <a:t>2020</a:t>
            </a:r>
            <a:r>
              <a:rPr lang="zh-CN" altLang="en-US" b="1" dirty="0">
                <a:latin typeface="+mj-ea"/>
              </a:rPr>
              <a:t>全球用量调查</a:t>
            </a:r>
          </a:p>
        </p:txBody>
      </p:sp>
      <p:sp>
        <p:nvSpPr>
          <p:cNvPr id="3" name="副标题 2">
            <a:extLst>
              <a:ext uri="{FF2B5EF4-FFF2-40B4-BE49-F238E27FC236}">
                <a16:creationId xmlns:a16="http://schemas.microsoft.com/office/drawing/2014/main" id="{58E08655-9953-4B69-AD96-2C270EBC1B34}"/>
              </a:ext>
            </a:extLst>
          </p:cNvPr>
          <p:cNvSpPr>
            <a:spLocks noGrp="1"/>
          </p:cNvSpPr>
          <p:nvPr>
            <p:ph type="subTitle" idx="1"/>
          </p:nvPr>
        </p:nvSpPr>
        <p:spPr/>
        <p:txBody>
          <a:bodyPr/>
          <a:lstStyle/>
          <a:p>
            <a:endParaRPr lang="en-US" altLang="zh-CN" dirty="0"/>
          </a:p>
          <a:p>
            <a:r>
              <a:rPr lang="en-US" altLang="zh-CN" b="1" dirty="0">
                <a:latin typeface="+mn-ea"/>
              </a:rPr>
              <a:t>2021</a:t>
            </a:r>
            <a:r>
              <a:rPr lang="zh-CN" altLang="en-US" b="1" dirty="0">
                <a:latin typeface="+mn-ea"/>
              </a:rPr>
              <a:t>年</a:t>
            </a:r>
            <a:r>
              <a:rPr lang="en-US" altLang="zh-CN" b="1" dirty="0">
                <a:latin typeface="+mn-ea"/>
              </a:rPr>
              <a:t>10</a:t>
            </a:r>
            <a:r>
              <a:rPr lang="zh-CN" altLang="en-US" b="1" dirty="0">
                <a:latin typeface="+mn-ea"/>
              </a:rPr>
              <a:t>月</a:t>
            </a:r>
          </a:p>
        </p:txBody>
      </p:sp>
    </p:spTree>
    <p:extLst>
      <p:ext uri="{BB962C8B-B14F-4D97-AF65-F5344CB8AC3E}">
        <p14:creationId xmlns:p14="http://schemas.microsoft.com/office/powerpoint/2010/main" val="32967973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a:extLst>
              <a:ext uri="{FF2B5EF4-FFF2-40B4-BE49-F238E27FC236}">
                <a16:creationId xmlns:a16="http://schemas.microsoft.com/office/drawing/2014/main" id="{2EFA571A-939B-4DC3-AB46-76AF54F348AF}"/>
              </a:ext>
            </a:extLst>
          </p:cNvPr>
          <p:cNvSpPr>
            <a:spLocks noGrp="1"/>
          </p:cNvSpPr>
          <p:nvPr>
            <p:ph idx="1"/>
          </p:nvPr>
        </p:nvSpPr>
        <p:spPr>
          <a:xfrm>
            <a:off x="838200" y="244821"/>
            <a:ext cx="10515600" cy="748905"/>
          </a:xfrm>
        </p:spPr>
        <p:txBody>
          <a:bodyPr/>
          <a:lstStyle/>
          <a:p>
            <a:pPr marL="0" indent="0">
              <a:lnSpc>
                <a:spcPct val="100000"/>
              </a:lnSpc>
              <a:spcBef>
                <a:spcPts val="0"/>
              </a:spcBef>
              <a:buNone/>
            </a:pPr>
            <a:r>
              <a:rPr lang="en-US" altLang="zh-CN" sz="1800" b="1" dirty="0">
                <a:latin typeface="+mn-ea"/>
              </a:rPr>
              <a:t>2.</a:t>
            </a:r>
            <a:r>
              <a:rPr lang="zh-CN" altLang="en-US" sz="1800" b="1" dirty="0">
                <a:latin typeface="+mn-ea"/>
              </a:rPr>
              <a:t>如果出售的香精是使用购买的</a:t>
            </a:r>
            <a:r>
              <a:rPr lang="en-US" altLang="zh-CN" sz="1800" b="1" dirty="0">
                <a:latin typeface="+mn-ea"/>
              </a:rPr>
              <a:t>NCS</a:t>
            </a:r>
            <a:r>
              <a:rPr lang="zh-CN" altLang="en-US" sz="1800" b="1" dirty="0">
                <a:latin typeface="+mn-ea"/>
              </a:rPr>
              <a:t>，那么</a:t>
            </a:r>
          </a:p>
        </p:txBody>
      </p:sp>
      <p:pic>
        <p:nvPicPr>
          <p:cNvPr id="8" name="图片 7">
            <a:extLst>
              <a:ext uri="{FF2B5EF4-FFF2-40B4-BE49-F238E27FC236}">
                <a16:creationId xmlns:a16="http://schemas.microsoft.com/office/drawing/2014/main" id="{1533C7AD-713F-4408-8B85-2CDFF7D7A4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09697" y="242225"/>
            <a:ext cx="1882303" cy="1287892"/>
          </a:xfrm>
          <a:prstGeom prst="rect">
            <a:avLst/>
          </a:prstGeom>
        </p:spPr>
      </p:pic>
      <p:sp>
        <p:nvSpPr>
          <p:cNvPr id="9" name="椭圆 8">
            <a:extLst>
              <a:ext uri="{FF2B5EF4-FFF2-40B4-BE49-F238E27FC236}">
                <a16:creationId xmlns:a16="http://schemas.microsoft.com/office/drawing/2014/main" id="{7A1FAABD-83AD-4E74-89A7-3A84FFC0F09F}"/>
              </a:ext>
            </a:extLst>
          </p:cNvPr>
          <p:cNvSpPr/>
          <p:nvPr/>
        </p:nvSpPr>
        <p:spPr>
          <a:xfrm>
            <a:off x="2671800" y="1125581"/>
            <a:ext cx="2530136" cy="1136342"/>
          </a:xfrm>
          <a:prstGeom prst="ellipse">
            <a:avLst/>
          </a:prstGeom>
          <a:solidFill>
            <a:srgbClr val="8DBE72"/>
          </a:solidFill>
          <a:ln>
            <a:solidFill>
              <a:srgbClr val="8DBE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供应商</a:t>
            </a:r>
          </a:p>
        </p:txBody>
      </p:sp>
      <p:sp>
        <p:nvSpPr>
          <p:cNvPr id="10" name="椭圆 9">
            <a:extLst>
              <a:ext uri="{FF2B5EF4-FFF2-40B4-BE49-F238E27FC236}">
                <a16:creationId xmlns:a16="http://schemas.microsoft.com/office/drawing/2014/main" id="{15C37150-391C-4262-91D2-67EC78C56D35}"/>
              </a:ext>
            </a:extLst>
          </p:cNvPr>
          <p:cNvSpPr/>
          <p:nvPr/>
        </p:nvSpPr>
        <p:spPr>
          <a:xfrm>
            <a:off x="2262061" y="3762249"/>
            <a:ext cx="3349611" cy="1814445"/>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tx1"/>
              </a:solidFill>
              <a:latin typeface="+mn-ea"/>
            </a:endParaRPr>
          </a:p>
        </p:txBody>
      </p:sp>
      <p:cxnSp>
        <p:nvCxnSpPr>
          <p:cNvPr id="12" name="直接箭头连接符 11">
            <a:extLst>
              <a:ext uri="{FF2B5EF4-FFF2-40B4-BE49-F238E27FC236}">
                <a16:creationId xmlns:a16="http://schemas.microsoft.com/office/drawing/2014/main" id="{E0D22A63-5A30-4B62-8EA5-BF8360D0AFC7}"/>
              </a:ext>
            </a:extLst>
          </p:cNvPr>
          <p:cNvCxnSpPr/>
          <p:nvPr/>
        </p:nvCxnSpPr>
        <p:spPr>
          <a:xfrm>
            <a:off x="3936868" y="2412843"/>
            <a:ext cx="0" cy="1198486"/>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C8E1D76A-C917-4834-AF7B-B77A35AAF837}"/>
              </a:ext>
            </a:extLst>
          </p:cNvPr>
          <p:cNvSpPr/>
          <p:nvPr/>
        </p:nvSpPr>
        <p:spPr>
          <a:xfrm>
            <a:off x="1274325" y="2675112"/>
            <a:ext cx="2281881" cy="651754"/>
          </a:xfrm>
          <a:prstGeom prst="rec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b="1" dirty="0">
                <a:solidFill>
                  <a:schemeClr val="tx1"/>
                </a:solidFill>
              </a:rPr>
              <a:t>（如果购买</a:t>
            </a:r>
            <a:r>
              <a:rPr lang="en-US" altLang="zh-CN" sz="2400" b="1" dirty="0">
                <a:solidFill>
                  <a:schemeClr val="tx1"/>
                </a:solidFill>
              </a:rPr>
              <a:t>NCS</a:t>
            </a:r>
            <a:r>
              <a:rPr lang="zh-CN" altLang="en-US" sz="2400" b="1" dirty="0">
                <a:solidFill>
                  <a:schemeClr val="tx1"/>
                </a:solidFill>
              </a:rPr>
              <a:t>）</a:t>
            </a:r>
          </a:p>
        </p:txBody>
      </p:sp>
      <p:sp>
        <p:nvSpPr>
          <p:cNvPr id="14" name="文本框 13">
            <a:extLst>
              <a:ext uri="{FF2B5EF4-FFF2-40B4-BE49-F238E27FC236}">
                <a16:creationId xmlns:a16="http://schemas.microsoft.com/office/drawing/2014/main" id="{A6C4EE34-EFEE-4C59-844E-01D6F5D7C017}"/>
              </a:ext>
            </a:extLst>
          </p:cNvPr>
          <p:cNvSpPr txBox="1"/>
          <p:nvPr/>
        </p:nvSpPr>
        <p:spPr>
          <a:xfrm>
            <a:off x="2671802" y="4576337"/>
            <a:ext cx="2530134" cy="646331"/>
          </a:xfrm>
          <a:prstGeom prst="rect">
            <a:avLst/>
          </a:prstGeom>
          <a:solidFill>
            <a:schemeClr val="bg2">
              <a:lumMod val="75000"/>
            </a:schemeClr>
          </a:solidFill>
          <a:ln>
            <a:solidFill>
              <a:schemeClr val="bg2">
                <a:lumMod val="75000"/>
              </a:schemeClr>
            </a:solidFill>
          </a:ln>
        </p:spPr>
        <p:txBody>
          <a:bodyPr wrap="square" rtlCol="0">
            <a:spAutoFit/>
          </a:bodyPr>
          <a:lstStyle/>
          <a:p>
            <a:pPr algn="ctr"/>
            <a:r>
              <a:rPr lang="zh-CN" altLang="en-US" sz="1800" b="1" dirty="0">
                <a:latin typeface="+mn-ea"/>
              </a:rPr>
              <a:t>使用购买、生产的</a:t>
            </a:r>
            <a:r>
              <a:rPr lang="en-US" altLang="zh-CN" sz="1800" b="1" dirty="0">
                <a:latin typeface="+mn-ea"/>
              </a:rPr>
              <a:t>NCS</a:t>
            </a:r>
            <a:r>
              <a:rPr lang="zh-CN" altLang="en-US" sz="1800" b="1" dirty="0">
                <a:latin typeface="+mn-ea"/>
              </a:rPr>
              <a:t>用于</a:t>
            </a:r>
            <a:r>
              <a:rPr lang="zh-CN" altLang="en-US" b="1" dirty="0">
                <a:latin typeface="+mn-ea"/>
              </a:rPr>
              <a:t>香精混合物的生产</a:t>
            </a:r>
            <a:endParaRPr lang="zh-CN" altLang="en-US" dirty="0"/>
          </a:p>
        </p:txBody>
      </p:sp>
      <p:sp>
        <p:nvSpPr>
          <p:cNvPr id="15" name="文本框 14">
            <a:extLst>
              <a:ext uri="{FF2B5EF4-FFF2-40B4-BE49-F238E27FC236}">
                <a16:creationId xmlns:a16="http://schemas.microsoft.com/office/drawing/2014/main" id="{DEFEBD0C-45EA-450B-A9A5-33FBD2271E8E}"/>
              </a:ext>
            </a:extLst>
          </p:cNvPr>
          <p:cNvSpPr txBox="1"/>
          <p:nvPr/>
        </p:nvSpPr>
        <p:spPr>
          <a:xfrm>
            <a:off x="2671802" y="4039442"/>
            <a:ext cx="2530134" cy="461665"/>
          </a:xfrm>
          <a:prstGeom prst="rect">
            <a:avLst/>
          </a:prstGeom>
          <a:noFill/>
          <a:ln>
            <a:noFill/>
          </a:ln>
        </p:spPr>
        <p:txBody>
          <a:bodyPr wrap="square" rtlCol="0">
            <a:spAutoFit/>
          </a:bodyPr>
          <a:lstStyle/>
          <a:p>
            <a:pPr algn="ctr"/>
            <a:r>
              <a:rPr lang="zh-CN" altLang="en-US" sz="2400" b="1" dirty="0">
                <a:latin typeface="+mn-ea"/>
              </a:rPr>
              <a:t>您的企业</a:t>
            </a:r>
            <a:endParaRPr lang="zh-CN" altLang="en-US" sz="2400" dirty="0"/>
          </a:p>
        </p:txBody>
      </p:sp>
      <p:cxnSp>
        <p:nvCxnSpPr>
          <p:cNvPr id="17" name="直接箭头连接符 16">
            <a:extLst>
              <a:ext uri="{FF2B5EF4-FFF2-40B4-BE49-F238E27FC236}">
                <a16:creationId xmlns:a16="http://schemas.microsoft.com/office/drawing/2014/main" id="{A2FF76BB-F061-4F93-9FDE-2CA2C2EFB1F9}"/>
              </a:ext>
            </a:extLst>
          </p:cNvPr>
          <p:cNvCxnSpPr/>
          <p:nvPr/>
        </p:nvCxnSpPr>
        <p:spPr>
          <a:xfrm flipV="1">
            <a:off x="5611672" y="3326866"/>
            <a:ext cx="2287187" cy="729574"/>
          </a:xfrm>
          <a:prstGeom prst="straightConnector1">
            <a:avLst/>
          </a:prstGeom>
          <a:ln w="1905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875EBD88-1C0A-416A-9DEE-119F6838ECC8}"/>
              </a:ext>
            </a:extLst>
          </p:cNvPr>
          <p:cNvSpPr txBox="1"/>
          <p:nvPr/>
        </p:nvSpPr>
        <p:spPr>
          <a:xfrm>
            <a:off x="5770385" y="2077561"/>
            <a:ext cx="1516095" cy="1200329"/>
          </a:xfrm>
          <a:prstGeom prst="rect">
            <a:avLst/>
          </a:prstGeom>
          <a:noFill/>
          <a:ln>
            <a:solidFill>
              <a:srgbClr val="FF0000"/>
            </a:solidFill>
          </a:ln>
        </p:spPr>
        <p:txBody>
          <a:bodyPr wrap="square" rtlCol="0">
            <a:spAutoFit/>
          </a:bodyPr>
          <a:lstStyle/>
          <a:p>
            <a:pPr algn="ctr"/>
            <a:r>
              <a:rPr lang="zh-CN" altLang="en-US" sz="2400" b="1" dirty="0">
                <a:solidFill>
                  <a:srgbClr val="FF0000"/>
                </a:solidFill>
                <a:latin typeface="+mn-ea"/>
              </a:rPr>
              <a:t>您需要</a:t>
            </a:r>
            <a:endParaRPr lang="en-US" altLang="zh-CN" sz="2400" b="1" dirty="0">
              <a:solidFill>
                <a:srgbClr val="FF0000"/>
              </a:solidFill>
              <a:latin typeface="+mn-ea"/>
            </a:endParaRPr>
          </a:p>
          <a:p>
            <a:pPr algn="ctr"/>
            <a:r>
              <a:rPr lang="zh-CN" altLang="en-US" sz="2400" b="1" dirty="0">
                <a:solidFill>
                  <a:srgbClr val="FF0000"/>
                </a:solidFill>
                <a:latin typeface="+mn-ea"/>
              </a:rPr>
              <a:t>报告</a:t>
            </a:r>
            <a:r>
              <a:rPr lang="en-US" altLang="zh-CN" sz="2400" b="1" dirty="0">
                <a:solidFill>
                  <a:srgbClr val="FF0000"/>
                </a:solidFill>
                <a:latin typeface="+mn-ea"/>
              </a:rPr>
              <a:t>NCS</a:t>
            </a:r>
          </a:p>
          <a:p>
            <a:pPr algn="ctr"/>
            <a:r>
              <a:rPr lang="zh-CN" altLang="en-US" sz="2400" b="1" dirty="0">
                <a:solidFill>
                  <a:srgbClr val="FF0000"/>
                </a:solidFill>
                <a:latin typeface="+mn-ea"/>
              </a:rPr>
              <a:t>用量</a:t>
            </a:r>
            <a:endParaRPr lang="zh-CN" altLang="en-US" sz="2400" dirty="0">
              <a:solidFill>
                <a:srgbClr val="FF0000"/>
              </a:solidFill>
            </a:endParaRPr>
          </a:p>
        </p:txBody>
      </p:sp>
      <p:sp>
        <p:nvSpPr>
          <p:cNvPr id="19" name="椭圆 18">
            <a:extLst>
              <a:ext uri="{FF2B5EF4-FFF2-40B4-BE49-F238E27FC236}">
                <a16:creationId xmlns:a16="http://schemas.microsoft.com/office/drawing/2014/main" id="{19558896-A3D8-40D4-9840-06520F5C40C2}"/>
              </a:ext>
            </a:extLst>
          </p:cNvPr>
          <p:cNvSpPr/>
          <p:nvPr/>
        </p:nvSpPr>
        <p:spPr>
          <a:xfrm>
            <a:off x="8154958" y="2675112"/>
            <a:ext cx="2530136" cy="1136342"/>
          </a:xfrm>
          <a:prstGeom prst="ellipse">
            <a:avLst/>
          </a:prstGeom>
          <a:solidFill>
            <a:schemeClr val="accent4">
              <a:lumMod val="60000"/>
              <a:lumOff val="4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客户（食品）</a:t>
            </a:r>
          </a:p>
        </p:txBody>
      </p:sp>
      <p:cxnSp>
        <p:nvCxnSpPr>
          <p:cNvPr id="21" name="直接箭头连接符 20">
            <a:extLst>
              <a:ext uri="{FF2B5EF4-FFF2-40B4-BE49-F238E27FC236}">
                <a16:creationId xmlns:a16="http://schemas.microsoft.com/office/drawing/2014/main" id="{FD7E404B-680B-4C9F-B3FC-82085D7C1558}"/>
              </a:ext>
            </a:extLst>
          </p:cNvPr>
          <p:cNvCxnSpPr/>
          <p:nvPr/>
        </p:nvCxnSpPr>
        <p:spPr>
          <a:xfrm>
            <a:off x="5611672" y="5140275"/>
            <a:ext cx="2287187" cy="4364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B12D2374-CF03-46F4-B574-59006E8ED6C0}"/>
              </a:ext>
            </a:extLst>
          </p:cNvPr>
          <p:cNvSpPr/>
          <p:nvPr/>
        </p:nvSpPr>
        <p:spPr>
          <a:xfrm>
            <a:off x="8154958" y="5181552"/>
            <a:ext cx="2530136" cy="113634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竞争者</a:t>
            </a:r>
          </a:p>
        </p:txBody>
      </p:sp>
      <p:sp>
        <p:nvSpPr>
          <p:cNvPr id="16" name="文本框 15">
            <a:extLst>
              <a:ext uri="{FF2B5EF4-FFF2-40B4-BE49-F238E27FC236}">
                <a16:creationId xmlns:a16="http://schemas.microsoft.com/office/drawing/2014/main" id="{4492D3CE-6FCF-4663-A640-916F5F27E2DB}"/>
              </a:ext>
            </a:extLst>
          </p:cNvPr>
          <p:cNvSpPr txBox="1"/>
          <p:nvPr/>
        </p:nvSpPr>
        <p:spPr>
          <a:xfrm>
            <a:off x="4853626" y="5782182"/>
            <a:ext cx="3349611" cy="1200329"/>
          </a:xfrm>
          <a:prstGeom prst="rect">
            <a:avLst/>
          </a:prstGeom>
          <a:noFill/>
          <a:ln>
            <a:solidFill>
              <a:srgbClr val="FF0000"/>
            </a:solidFill>
          </a:ln>
        </p:spPr>
        <p:txBody>
          <a:bodyPr wrap="square" rtlCol="0">
            <a:spAutoFit/>
          </a:bodyPr>
          <a:lstStyle/>
          <a:p>
            <a:pPr algn="ctr"/>
            <a:r>
              <a:rPr lang="zh-CN" altLang="en-US" sz="2400" b="1" dirty="0">
                <a:solidFill>
                  <a:srgbClr val="FF0000"/>
                </a:solidFill>
                <a:latin typeface="+mn-ea"/>
              </a:rPr>
              <a:t>您需要报告</a:t>
            </a:r>
            <a:r>
              <a:rPr lang="en-US" altLang="zh-CN" sz="2400" b="1" dirty="0">
                <a:solidFill>
                  <a:srgbClr val="FF0000"/>
                </a:solidFill>
                <a:latin typeface="+mn-ea"/>
              </a:rPr>
              <a:t>NCS</a:t>
            </a:r>
            <a:r>
              <a:rPr lang="zh-CN" altLang="en-US" sz="2400" b="1" dirty="0">
                <a:solidFill>
                  <a:srgbClr val="FF0000"/>
                </a:solidFill>
                <a:latin typeface="+mn-ea"/>
              </a:rPr>
              <a:t>用量：因为竞争者不知道其具体组分</a:t>
            </a:r>
            <a:endParaRPr lang="zh-CN" altLang="en-US" sz="2400" dirty="0">
              <a:solidFill>
                <a:srgbClr val="FF0000"/>
              </a:solidFill>
            </a:endParaRPr>
          </a:p>
        </p:txBody>
      </p:sp>
    </p:spTree>
    <p:extLst>
      <p:ext uri="{BB962C8B-B14F-4D97-AF65-F5344CB8AC3E}">
        <p14:creationId xmlns:p14="http://schemas.microsoft.com/office/powerpoint/2010/main" val="38140164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a:extLst>
              <a:ext uri="{FF2B5EF4-FFF2-40B4-BE49-F238E27FC236}">
                <a16:creationId xmlns:a16="http://schemas.microsoft.com/office/drawing/2014/main" id="{2EFA571A-939B-4DC3-AB46-76AF54F348AF}"/>
              </a:ext>
            </a:extLst>
          </p:cNvPr>
          <p:cNvSpPr>
            <a:spLocks noGrp="1"/>
          </p:cNvSpPr>
          <p:nvPr>
            <p:ph idx="1"/>
          </p:nvPr>
        </p:nvSpPr>
        <p:spPr>
          <a:xfrm>
            <a:off x="838200" y="244821"/>
            <a:ext cx="10515600" cy="748905"/>
          </a:xfrm>
        </p:spPr>
        <p:txBody>
          <a:bodyPr/>
          <a:lstStyle/>
          <a:p>
            <a:pPr marL="0" indent="0">
              <a:lnSpc>
                <a:spcPct val="100000"/>
              </a:lnSpc>
              <a:spcBef>
                <a:spcPts val="0"/>
              </a:spcBef>
              <a:buNone/>
            </a:pPr>
            <a:r>
              <a:rPr lang="en-US" altLang="zh-CN" sz="1800" b="1" dirty="0">
                <a:latin typeface="+mn-ea"/>
              </a:rPr>
              <a:t>3.</a:t>
            </a:r>
            <a:r>
              <a:rPr lang="zh-CN" altLang="en-US" sz="1800" b="1" dirty="0">
                <a:latin typeface="+mn-ea"/>
              </a:rPr>
              <a:t>如果出售从本地竞争对手或使用此类香精的制造商处购买的香精</a:t>
            </a:r>
          </a:p>
        </p:txBody>
      </p:sp>
      <p:sp>
        <p:nvSpPr>
          <p:cNvPr id="9" name="椭圆 8">
            <a:extLst>
              <a:ext uri="{FF2B5EF4-FFF2-40B4-BE49-F238E27FC236}">
                <a16:creationId xmlns:a16="http://schemas.microsoft.com/office/drawing/2014/main" id="{7A1FAABD-83AD-4E74-89A7-3A84FFC0F09F}"/>
              </a:ext>
            </a:extLst>
          </p:cNvPr>
          <p:cNvSpPr/>
          <p:nvPr/>
        </p:nvSpPr>
        <p:spPr>
          <a:xfrm>
            <a:off x="2466930" y="980596"/>
            <a:ext cx="2939875" cy="1268197"/>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本地竞争对手</a:t>
            </a:r>
          </a:p>
        </p:txBody>
      </p:sp>
      <p:sp>
        <p:nvSpPr>
          <p:cNvPr id="10" name="椭圆 9">
            <a:extLst>
              <a:ext uri="{FF2B5EF4-FFF2-40B4-BE49-F238E27FC236}">
                <a16:creationId xmlns:a16="http://schemas.microsoft.com/office/drawing/2014/main" id="{15C37150-391C-4262-91D2-67EC78C56D35}"/>
              </a:ext>
            </a:extLst>
          </p:cNvPr>
          <p:cNvSpPr/>
          <p:nvPr/>
        </p:nvSpPr>
        <p:spPr>
          <a:xfrm>
            <a:off x="2262061" y="3762249"/>
            <a:ext cx="3349611" cy="1814445"/>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tx1"/>
              </a:solidFill>
              <a:latin typeface="+mn-ea"/>
            </a:endParaRPr>
          </a:p>
        </p:txBody>
      </p:sp>
      <p:cxnSp>
        <p:nvCxnSpPr>
          <p:cNvPr id="12" name="直接箭头连接符 11">
            <a:extLst>
              <a:ext uri="{FF2B5EF4-FFF2-40B4-BE49-F238E27FC236}">
                <a16:creationId xmlns:a16="http://schemas.microsoft.com/office/drawing/2014/main" id="{E0D22A63-5A30-4B62-8EA5-BF8360D0AFC7}"/>
              </a:ext>
            </a:extLst>
          </p:cNvPr>
          <p:cNvCxnSpPr/>
          <p:nvPr/>
        </p:nvCxnSpPr>
        <p:spPr>
          <a:xfrm>
            <a:off x="3936868" y="2412843"/>
            <a:ext cx="0" cy="1198486"/>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C8E1D76A-C917-4834-AF7B-B77A35AAF837}"/>
              </a:ext>
            </a:extLst>
          </p:cNvPr>
          <p:cNvSpPr/>
          <p:nvPr/>
        </p:nvSpPr>
        <p:spPr>
          <a:xfrm>
            <a:off x="905523" y="2675112"/>
            <a:ext cx="2650684" cy="651754"/>
          </a:xfrm>
          <a:prstGeom prst="rec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b="1" dirty="0">
                <a:solidFill>
                  <a:schemeClr val="tx1"/>
                </a:solidFill>
              </a:rPr>
              <a:t>购买含有 </a:t>
            </a:r>
            <a:r>
              <a:rPr lang="en-US" altLang="zh-CN" sz="2400" b="1" dirty="0">
                <a:solidFill>
                  <a:schemeClr val="tx1"/>
                </a:solidFill>
              </a:rPr>
              <a:t>NCS</a:t>
            </a:r>
            <a:r>
              <a:rPr lang="zh-CN" altLang="en-US" sz="2400" b="1" dirty="0">
                <a:solidFill>
                  <a:schemeClr val="tx1"/>
                </a:solidFill>
              </a:rPr>
              <a:t>的香精</a:t>
            </a:r>
          </a:p>
        </p:txBody>
      </p:sp>
      <p:sp>
        <p:nvSpPr>
          <p:cNvPr id="14" name="文本框 13">
            <a:extLst>
              <a:ext uri="{FF2B5EF4-FFF2-40B4-BE49-F238E27FC236}">
                <a16:creationId xmlns:a16="http://schemas.microsoft.com/office/drawing/2014/main" id="{A6C4EE34-EFEE-4C59-844E-01D6F5D7C017}"/>
              </a:ext>
            </a:extLst>
          </p:cNvPr>
          <p:cNvSpPr txBox="1"/>
          <p:nvPr/>
        </p:nvSpPr>
        <p:spPr>
          <a:xfrm>
            <a:off x="2671802" y="4576337"/>
            <a:ext cx="2530134" cy="646331"/>
          </a:xfrm>
          <a:prstGeom prst="rect">
            <a:avLst/>
          </a:prstGeom>
          <a:solidFill>
            <a:schemeClr val="bg2">
              <a:lumMod val="75000"/>
            </a:schemeClr>
          </a:solidFill>
          <a:ln>
            <a:solidFill>
              <a:schemeClr val="bg2">
                <a:lumMod val="75000"/>
              </a:schemeClr>
            </a:solidFill>
          </a:ln>
        </p:spPr>
        <p:txBody>
          <a:bodyPr wrap="square" rtlCol="0">
            <a:spAutoFit/>
          </a:bodyPr>
          <a:lstStyle/>
          <a:p>
            <a:pPr algn="ctr"/>
            <a:r>
              <a:rPr lang="zh-CN" altLang="en-US" sz="1800" b="1" dirty="0">
                <a:latin typeface="+mn-ea"/>
              </a:rPr>
              <a:t>按原样出售或进一步配制香精</a:t>
            </a:r>
            <a:endParaRPr lang="zh-CN" altLang="en-US" dirty="0"/>
          </a:p>
        </p:txBody>
      </p:sp>
      <p:sp>
        <p:nvSpPr>
          <p:cNvPr id="15" name="文本框 14">
            <a:extLst>
              <a:ext uri="{FF2B5EF4-FFF2-40B4-BE49-F238E27FC236}">
                <a16:creationId xmlns:a16="http://schemas.microsoft.com/office/drawing/2014/main" id="{DEFEBD0C-45EA-450B-A9A5-33FBD2271E8E}"/>
              </a:ext>
            </a:extLst>
          </p:cNvPr>
          <p:cNvSpPr txBox="1"/>
          <p:nvPr/>
        </p:nvSpPr>
        <p:spPr>
          <a:xfrm>
            <a:off x="2671802" y="4039442"/>
            <a:ext cx="2530134" cy="461665"/>
          </a:xfrm>
          <a:prstGeom prst="rect">
            <a:avLst/>
          </a:prstGeom>
          <a:noFill/>
          <a:ln>
            <a:noFill/>
          </a:ln>
        </p:spPr>
        <p:txBody>
          <a:bodyPr wrap="square" rtlCol="0">
            <a:spAutoFit/>
          </a:bodyPr>
          <a:lstStyle/>
          <a:p>
            <a:pPr algn="ctr"/>
            <a:r>
              <a:rPr lang="zh-CN" altLang="en-US" sz="2400" b="1" dirty="0">
                <a:latin typeface="+mn-ea"/>
              </a:rPr>
              <a:t>您的企业</a:t>
            </a:r>
            <a:endParaRPr lang="zh-CN" altLang="en-US" sz="2400" dirty="0"/>
          </a:p>
        </p:txBody>
      </p:sp>
      <p:cxnSp>
        <p:nvCxnSpPr>
          <p:cNvPr id="17" name="直接箭头连接符 16">
            <a:extLst>
              <a:ext uri="{FF2B5EF4-FFF2-40B4-BE49-F238E27FC236}">
                <a16:creationId xmlns:a16="http://schemas.microsoft.com/office/drawing/2014/main" id="{A2FF76BB-F061-4F93-9FDE-2CA2C2EFB1F9}"/>
              </a:ext>
            </a:extLst>
          </p:cNvPr>
          <p:cNvCxnSpPr/>
          <p:nvPr/>
        </p:nvCxnSpPr>
        <p:spPr>
          <a:xfrm flipV="1">
            <a:off x="5611672" y="3326866"/>
            <a:ext cx="2287187" cy="729574"/>
          </a:xfrm>
          <a:prstGeom prst="straightConnector1">
            <a:avLst/>
          </a:prstGeom>
          <a:ln w="1905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19558896-A3D8-40D4-9840-06520F5C40C2}"/>
              </a:ext>
            </a:extLst>
          </p:cNvPr>
          <p:cNvSpPr/>
          <p:nvPr/>
        </p:nvSpPr>
        <p:spPr>
          <a:xfrm>
            <a:off x="8154958" y="2675112"/>
            <a:ext cx="2530136" cy="1136342"/>
          </a:xfrm>
          <a:prstGeom prst="ellipse">
            <a:avLst/>
          </a:prstGeom>
          <a:solidFill>
            <a:schemeClr val="accent4">
              <a:lumMod val="60000"/>
              <a:lumOff val="4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客户（食品）</a:t>
            </a:r>
          </a:p>
        </p:txBody>
      </p:sp>
      <p:cxnSp>
        <p:nvCxnSpPr>
          <p:cNvPr id="21" name="直接箭头连接符 20">
            <a:extLst>
              <a:ext uri="{FF2B5EF4-FFF2-40B4-BE49-F238E27FC236}">
                <a16:creationId xmlns:a16="http://schemas.microsoft.com/office/drawing/2014/main" id="{FD7E404B-680B-4C9F-B3FC-82085D7C1558}"/>
              </a:ext>
            </a:extLst>
          </p:cNvPr>
          <p:cNvCxnSpPr/>
          <p:nvPr/>
        </p:nvCxnSpPr>
        <p:spPr>
          <a:xfrm>
            <a:off x="5611672" y="5140275"/>
            <a:ext cx="2287187" cy="4364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B12D2374-CF03-46F4-B574-59006E8ED6C0}"/>
              </a:ext>
            </a:extLst>
          </p:cNvPr>
          <p:cNvSpPr/>
          <p:nvPr/>
        </p:nvSpPr>
        <p:spPr>
          <a:xfrm>
            <a:off x="8154958" y="5181552"/>
            <a:ext cx="2530136" cy="113634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竞争者</a:t>
            </a:r>
          </a:p>
        </p:txBody>
      </p:sp>
      <p:sp>
        <p:nvSpPr>
          <p:cNvPr id="20" name="文本框 19">
            <a:extLst>
              <a:ext uri="{FF2B5EF4-FFF2-40B4-BE49-F238E27FC236}">
                <a16:creationId xmlns:a16="http://schemas.microsoft.com/office/drawing/2014/main" id="{9FCAC778-67E6-446C-9AFE-10DFC0261EA6}"/>
              </a:ext>
            </a:extLst>
          </p:cNvPr>
          <p:cNvSpPr txBox="1"/>
          <p:nvPr/>
        </p:nvSpPr>
        <p:spPr>
          <a:xfrm>
            <a:off x="5634207" y="5749723"/>
            <a:ext cx="1516095" cy="830997"/>
          </a:xfrm>
          <a:prstGeom prst="rect">
            <a:avLst/>
          </a:prstGeom>
          <a:noFill/>
          <a:ln>
            <a:solidFill>
              <a:schemeClr val="tx1"/>
            </a:solidFill>
          </a:ln>
        </p:spPr>
        <p:txBody>
          <a:bodyPr wrap="square" rtlCol="0">
            <a:spAutoFit/>
          </a:bodyPr>
          <a:lstStyle/>
          <a:p>
            <a:pPr algn="ctr"/>
            <a:r>
              <a:rPr lang="zh-CN" altLang="en-US" sz="2400" b="1" dirty="0">
                <a:latin typeface="+mn-ea"/>
              </a:rPr>
              <a:t>您不需要</a:t>
            </a:r>
            <a:endParaRPr lang="en-US" altLang="zh-CN" sz="2400" b="1" dirty="0">
              <a:latin typeface="+mn-ea"/>
            </a:endParaRPr>
          </a:p>
          <a:p>
            <a:pPr algn="ctr"/>
            <a:r>
              <a:rPr lang="zh-CN" altLang="en-US" sz="2400" b="1" dirty="0">
                <a:latin typeface="+mn-ea"/>
              </a:rPr>
              <a:t>报告</a:t>
            </a:r>
            <a:endParaRPr lang="zh-CN" altLang="en-US" sz="2400" dirty="0"/>
          </a:p>
        </p:txBody>
      </p:sp>
      <p:sp>
        <p:nvSpPr>
          <p:cNvPr id="23" name="文本框 22">
            <a:extLst>
              <a:ext uri="{FF2B5EF4-FFF2-40B4-BE49-F238E27FC236}">
                <a16:creationId xmlns:a16="http://schemas.microsoft.com/office/drawing/2014/main" id="{8F4CAED5-1A34-400E-BBA4-1884AA5E2FAC}"/>
              </a:ext>
            </a:extLst>
          </p:cNvPr>
          <p:cNvSpPr txBox="1"/>
          <p:nvPr/>
        </p:nvSpPr>
        <p:spPr>
          <a:xfrm>
            <a:off x="5634207" y="2585490"/>
            <a:ext cx="1516095" cy="830997"/>
          </a:xfrm>
          <a:prstGeom prst="rect">
            <a:avLst/>
          </a:prstGeom>
          <a:noFill/>
          <a:ln>
            <a:solidFill>
              <a:schemeClr val="tx1"/>
            </a:solidFill>
          </a:ln>
        </p:spPr>
        <p:txBody>
          <a:bodyPr wrap="square" rtlCol="0">
            <a:spAutoFit/>
          </a:bodyPr>
          <a:lstStyle/>
          <a:p>
            <a:pPr algn="ctr"/>
            <a:r>
              <a:rPr lang="zh-CN" altLang="en-US" sz="2400" b="1" dirty="0">
                <a:latin typeface="+mn-ea"/>
              </a:rPr>
              <a:t>您不需要</a:t>
            </a:r>
            <a:endParaRPr lang="en-US" altLang="zh-CN" sz="2400" b="1" dirty="0">
              <a:latin typeface="+mn-ea"/>
            </a:endParaRPr>
          </a:p>
          <a:p>
            <a:pPr algn="ctr"/>
            <a:r>
              <a:rPr lang="zh-CN" altLang="en-US" sz="2400" b="1" dirty="0">
                <a:latin typeface="+mn-ea"/>
              </a:rPr>
              <a:t>报告</a:t>
            </a:r>
            <a:endParaRPr lang="zh-CN" altLang="en-US" sz="2400" dirty="0"/>
          </a:p>
        </p:txBody>
      </p:sp>
      <p:sp>
        <p:nvSpPr>
          <p:cNvPr id="24" name="文本框 23">
            <a:extLst>
              <a:ext uri="{FF2B5EF4-FFF2-40B4-BE49-F238E27FC236}">
                <a16:creationId xmlns:a16="http://schemas.microsoft.com/office/drawing/2014/main" id="{F86692A2-4D4F-4583-856B-20D0F87CD84D}"/>
              </a:ext>
            </a:extLst>
          </p:cNvPr>
          <p:cNvSpPr txBox="1"/>
          <p:nvPr/>
        </p:nvSpPr>
        <p:spPr>
          <a:xfrm>
            <a:off x="248474" y="1014529"/>
            <a:ext cx="1516095" cy="830997"/>
          </a:xfrm>
          <a:prstGeom prst="rect">
            <a:avLst/>
          </a:prstGeom>
          <a:noFill/>
          <a:ln>
            <a:solidFill>
              <a:srgbClr val="FF0000"/>
            </a:solidFill>
          </a:ln>
        </p:spPr>
        <p:txBody>
          <a:bodyPr wrap="square" rtlCol="0">
            <a:spAutoFit/>
          </a:bodyPr>
          <a:lstStyle/>
          <a:p>
            <a:pPr algn="ctr"/>
            <a:r>
              <a:rPr lang="zh-CN" altLang="en-US" sz="2400" b="1" dirty="0">
                <a:solidFill>
                  <a:srgbClr val="FF0000"/>
                </a:solidFill>
                <a:latin typeface="+mn-ea"/>
              </a:rPr>
              <a:t>他们需要</a:t>
            </a:r>
            <a:endParaRPr lang="en-US" altLang="zh-CN" sz="2400" b="1" dirty="0">
              <a:solidFill>
                <a:srgbClr val="FF0000"/>
              </a:solidFill>
              <a:latin typeface="+mn-ea"/>
            </a:endParaRPr>
          </a:p>
          <a:p>
            <a:pPr algn="ctr"/>
            <a:r>
              <a:rPr lang="zh-CN" altLang="en-US" sz="2400" b="1" dirty="0">
                <a:solidFill>
                  <a:srgbClr val="FF0000"/>
                </a:solidFill>
                <a:latin typeface="+mn-ea"/>
              </a:rPr>
              <a:t>报告</a:t>
            </a:r>
            <a:r>
              <a:rPr lang="en-US" altLang="zh-CN" sz="2400" b="1" dirty="0">
                <a:solidFill>
                  <a:srgbClr val="FF0000"/>
                </a:solidFill>
                <a:latin typeface="+mn-ea"/>
              </a:rPr>
              <a:t>NCS</a:t>
            </a:r>
            <a:endParaRPr lang="zh-CN" altLang="en-US" sz="2400" dirty="0">
              <a:solidFill>
                <a:srgbClr val="FF0000"/>
              </a:solidFill>
            </a:endParaRPr>
          </a:p>
        </p:txBody>
      </p:sp>
      <p:cxnSp>
        <p:nvCxnSpPr>
          <p:cNvPr id="25" name="直接箭头连接符 24">
            <a:extLst>
              <a:ext uri="{FF2B5EF4-FFF2-40B4-BE49-F238E27FC236}">
                <a16:creationId xmlns:a16="http://schemas.microsoft.com/office/drawing/2014/main" id="{401B46D7-5F9C-4D1C-B2F5-69E3866E1279}"/>
              </a:ext>
            </a:extLst>
          </p:cNvPr>
          <p:cNvCxnSpPr>
            <a:cxnSpLocks/>
          </p:cNvCxnSpPr>
          <p:nvPr/>
        </p:nvCxnSpPr>
        <p:spPr>
          <a:xfrm>
            <a:off x="1006521" y="2034206"/>
            <a:ext cx="644726" cy="491780"/>
          </a:xfrm>
          <a:prstGeom prst="straightConnector1">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9473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a:extLst>
              <a:ext uri="{FF2B5EF4-FFF2-40B4-BE49-F238E27FC236}">
                <a16:creationId xmlns:a16="http://schemas.microsoft.com/office/drawing/2014/main" id="{2EFA571A-939B-4DC3-AB46-76AF54F348AF}"/>
              </a:ext>
            </a:extLst>
          </p:cNvPr>
          <p:cNvSpPr>
            <a:spLocks noGrp="1"/>
          </p:cNvSpPr>
          <p:nvPr>
            <p:ph idx="1"/>
          </p:nvPr>
        </p:nvSpPr>
        <p:spPr>
          <a:xfrm>
            <a:off x="838200" y="244821"/>
            <a:ext cx="10515600" cy="748905"/>
          </a:xfrm>
        </p:spPr>
        <p:txBody>
          <a:bodyPr/>
          <a:lstStyle/>
          <a:p>
            <a:pPr marL="0" indent="0">
              <a:lnSpc>
                <a:spcPct val="100000"/>
              </a:lnSpc>
              <a:spcBef>
                <a:spcPts val="0"/>
              </a:spcBef>
              <a:buNone/>
            </a:pPr>
            <a:r>
              <a:rPr lang="en-US" altLang="zh-CN" sz="1800" b="1" dirty="0">
                <a:latin typeface="+mn-ea"/>
              </a:rPr>
              <a:t>4.</a:t>
            </a:r>
            <a:r>
              <a:rPr lang="zh-CN" altLang="en-US" sz="1800" b="1" dirty="0">
                <a:latin typeface="+mn-ea"/>
              </a:rPr>
              <a:t>如果销售从海外竞争对手处购买的香精或进一步使用此类香精制造的香精</a:t>
            </a:r>
          </a:p>
        </p:txBody>
      </p:sp>
      <p:sp>
        <p:nvSpPr>
          <p:cNvPr id="9" name="椭圆 8">
            <a:extLst>
              <a:ext uri="{FF2B5EF4-FFF2-40B4-BE49-F238E27FC236}">
                <a16:creationId xmlns:a16="http://schemas.microsoft.com/office/drawing/2014/main" id="{7A1FAABD-83AD-4E74-89A7-3A84FFC0F09F}"/>
              </a:ext>
            </a:extLst>
          </p:cNvPr>
          <p:cNvSpPr/>
          <p:nvPr/>
        </p:nvSpPr>
        <p:spPr>
          <a:xfrm>
            <a:off x="2466930" y="980596"/>
            <a:ext cx="2939875" cy="1268197"/>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海外竞争对手</a:t>
            </a:r>
          </a:p>
        </p:txBody>
      </p:sp>
      <p:sp>
        <p:nvSpPr>
          <p:cNvPr id="10" name="椭圆 9">
            <a:extLst>
              <a:ext uri="{FF2B5EF4-FFF2-40B4-BE49-F238E27FC236}">
                <a16:creationId xmlns:a16="http://schemas.microsoft.com/office/drawing/2014/main" id="{15C37150-391C-4262-91D2-67EC78C56D35}"/>
              </a:ext>
            </a:extLst>
          </p:cNvPr>
          <p:cNvSpPr/>
          <p:nvPr/>
        </p:nvSpPr>
        <p:spPr>
          <a:xfrm>
            <a:off x="2262061" y="3762249"/>
            <a:ext cx="3349611" cy="1814445"/>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tx1"/>
              </a:solidFill>
              <a:latin typeface="+mn-ea"/>
            </a:endParaRPr>
          </a:p>
        </p:txBody>
      </p:sp>
      <p:cxnSp>
        <p:nvCxnSpPr>
          <p:cNvPr id="12" name="直接箭头连接符 11">
            <a:extLst>
              <a:ext uri="{FF2B5EF4-FFF2-40B4-BE49-F238E27FC236}">
                <a16:creationId xmlns:a16="http://schemas.microsoft.com/office/drawing/2014/main" id="{E0D22A63-5A30-4B62-8EA5-BF8360D0AFC7}"/>
              </a:ext>
            </a:extLst>
          </p:cNvPr>
          <p:cNvCxnSpPr/>
          <p:nvPr/>
        </p:nvCxnSpPr>
        <p:spPr>
          <a:xfrm>
            <a:off x="3936868" y="2412843"/>
            <a:ext cx="0" cy="1198486"/>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C8E1D76A-C917-4834-AF7B-B77A35AAF837}"/>
              </a:ext>
            </a:extLst>
          </p:cNvPr>
          <p:cNvSpPr/>
          <p:nvPr/>
        </p:nvSpPr>
        <p:spPr>
          <a:xfrm>
            <a:off x="905523" y="2675112"/>
            <a:ext cx="2650684" cy="651754"/>
          </a:xfrm>
          <a:prstGeom prst="rec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b="1" dirty="0">
                <a:solidFill>
                  <a:schemeClr val="tx1"/>
                </a:solidFill>
              </a:rPr>
              <a:t>进口含有 </a:t>
            </a:r>
            <a:r>
              <a:rPr lang="en-US" altLang="zh-CN" sz="2400" b="1" dirty="0">
                <a:solidFill>
                  <a:schemeClr val="tx1"/>
                </a:solidFill>
              </a:rPr>
              <a:t>NCS</a:t>
            </a:r>
            <a:r>
              <a:rPr lang="zh-CN" altLang="en-US" sz="2400" b="1" dirty="0">
                <a:solidFill>
                  <a:schemeClr val="tx1"/>
                </a:solidFill>
              </a:rPr>
              <a:t>的香精</a:t>
            </a:r>
          </a:p>
        </p:txBody>
      </p:sp>
      <p:sp>
        <p:nvSpPr>
          <p:cNvPr id="14" name="文本框 13">
            <a:extLst>
              <a:ext uri="{FF2B5EF4-FFF2-40B4-BE49-F238E27FC236}">
                <a16:creationId xmlns:a16="http://schemas.microsoft.com/office/drawing/2014/main" id="{A6C4EE34-EFEE-4C59-844E-01D6F5D7C017}"/>
              </a:ext>
            </a:extLst>
          </p:cNvPr>
          <p:cNvSpPr txBox="1"/>
          <p:nvPr/>
        </p:nvSpPr>
        <p:spPr>
          <a:xfrm>
            <a:off x="2671802" y="4576337"/>
            <a:ext cx="2530134" cy="646331"/>
          </a:xfrm>
          <a:prstGeom prst="rect">
            <a:avLst/>
          </a:prstGeom>
          <a:solidFill>
            <a:schemeClr val="bg2">
              <a:lumMod val="75000"/>
            </a:schemeClr>
          </a:solidFill>
          <a:ln>
            <a:solidFill>
              <a:schemeClr val="bg2">
                <a:lumMod val="75000"/>
              </a:schemeClr>
            </a:solidFill>
          </a:ln>
        </p:spPr>
        <p:txBody>
          <a:bodyPr wrap="square" rtlCol="0">
            <a:spAutoFit/>
          </a:bodyPr>
          <a:lstStyle/>
          <a:p>
            <a:pPr algn="ctr"/>
            <a:r>
              <a:rPr lang="zh-CN" altLang="en-US" sz="1800" b="1" dirty="0">
                <a:latin typeface="+mn-ea"/>
              </a:rPr>
              <a:t>按原样出售或进一步配制香精</a:t>
            </a:r>
            <a:endParaRPr lang="zh-CN" altLang="en-US" dirty="0"/>
          </a:p>
        </p:txBody>
      </p:sp>
      <p:sp>
        <p:nvSpPr>
          <p:cNvPr id="15" name="文本框 14">
            <a:extLst>
              <a:ext uri="{FF2B5EF4-FFF2-40B4-BE49-F238E27FC236}">
                <a16:creationId xmlns:a16="http://schemas.microsoft.com/office/drawing/2014/main" id="{DEFEBD0C-45EA-450B-A9A5-33FBD2271E8E}"/>
              </a:ext>
            </a:extLst>
          </p:cNvPr>
          <p:cNvSpPr txBox="1"/>
          <p:nvPr/>
        </p:nvSpPr>
        <p:spPr>
          <a:xfrm>
            <a:off x="2671802" y="4039442"/>
            <a:ext cx="2530134" cy="461665"/>
          </a:xfrm>
          <a:prstGeom prst="rect">
            <a:avLst/>
          </a:prstGeom>
          <a:noFill/>
          <a:ln>
            <a:noFill/>
          </a:ln>
        </p:spPr>
        <p:txBody>
          <a:bodyPr wrap="square" rtlCol="0">
            <a:spAutoFit/>
          </a:bodyPr>
          <a:lstStyle/>
          <a:p>
            <a:pPr algn="ctr"/>
            <a:r>
              <a:rPr lang="zh-CN" altLang="en-US" sz="2400" b="1" dirty="0">
                <a:latin typeface="+mn-ea"/>
              </a:rPr>
              <a:t>您的企业</a:t>
            </a:r>
            <a:endParaRPr lang="zh-CN" altLang="en-US" sz="2400" dirty="0"/>
          </a:p>
        </p:txBody>
      </p:sp>
      <p:cxnSp>
        <p:nvCxnSpPr>
          <p:cNvPr id="17" name="直接箭头连接符 16">
            <a:extLst>
              <a:ext uri="{FF2B5EF4-FFF2-40B4-BE49-F238E27FC236}">
                <a16:creationId xmlns:a16="http://schemas.microsoft.com/office/drawing/2014/main" id="{A2FF76BB-F061-4F93-9FDE-2CA2C2EFB1F9}"/>
              </a:ext>
            </a:extLst>
          </p:cNvPr>
          <p:cNvCxnSpPr/>
          <p:nvPr/>
        </p:nvCxnSpPr>
        <p:spPr>
          <a:xfrm flipV="1">
            <a:off x="5611672" y="3326866"/>
            <a:ext cx="2287187" cy="729574"/>
          </a:xfrm>
          <a:prstGeom prst="straightConnector1">
            <a:avLst/>
          </a:prstGeom>
          <a:ln w="1905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19558896-A3D8-40D4-9840-06520F5C40C2}"/>
              </a:ext>
            </a:extLst>
          </p:cNvPr>
          <p:cNvSpPr/>
          <p:nvPr/>
        </p:nvSpPr>
        <p:spPr>
          <a:xfrm>
            <a:off x="8154958" y="2675112"/>
            <a:ext cx="2530136" cy="1136342"/>
          </a:xfrm>
          <a:prstGeom prst="ellipse">
            <a:avLst/>
          </a:prstGeom>
          <a:solidFill>
            <a:schemeClr val="accent4">
              <a:lumMod val="60000"/>
              <a:lumOff val="4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客户（食品）</a:t>
            </a:r>
          </a:p>
        </p:txBody>
      </p:sp>
      <p:cxnSp>
        <p:nvCxnSpPr>
          <p:cNvPr id="21" name="直接箭头连接符 20">
            <a:extLst>
              <a:ext uri="{FF2B5EF4-FFF2-40B4-BE49-F238E27FC236}">
                <a16:creationId xmlns:a16="http://schemas.microsoft.com/office/drawing/2014/main" id="{FD7E404B-680B-4C9F-B3FC-82085D7C1558}"/>
              </a:ext>
            </a:extLst>
          </p:cNvPr>
          <p:cNvCxnSpPr/>
          <p:nvPr/>
        </p:nvCxnSpPr>
        <p:spPr>
          <a:xfrm>
            <a:off x="5611672" y="5140275"/>
            <a:ext cx="2287187" cy="4364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B12D2374-CF03-46F4-B574-59006E8ED6C0}"/>
              </a:ext>
            </a:extLst>
          </p:cNvPr>
          <p:cNvSpPr/>
          <p:nvPr/>
        </p:nvSpPr>
        <p:spPr>
          <a:xfrm>
            <a:off x="8154958" y="5181552"/>
            <a:ext cx="2530136" cy="113634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竞争者</a:t>
            </a:r>
          </a:p>
        </p:txBody>
      </p:sp>
      <p:sp>
        <p:nvSpPr>
          <p:cNvPr id="24" name="文本框 23">
            <a:extLst>
              <a:ext uri="{FF2B5EF4-FFF2-40B4-BE49-F238E27FC236}">
                <a16:creationId xmlns:a16="http://schemas.microsoft.com/office/drawing/2014/main" id="{F86692A2-4D4F-4583-856B-20D0F87CD84D}"/>
              </a:ext>
            </a:extLst>
          </p:cNvPr>
          <p:cNvSpPr txBox="1"/>
          <p:nvPr/>
        </p:nvSpPr>
        <p:spPr>
          <a:xfrm>
            <a:off x="248474" y="1014529"/>
            <a:ext cx="1802268" cy="830997"/>
          </a:xfrm>
          <a:prstGeom prst="rect">
            <a:avLst/>
          </a:prstGeom>
          <a:noFill/>
          <a:ln>
            <a:solidFill>
              <a:schemeClr val="tx1"/>
            </a:solidFill>
          </a:ln>
        </p:spPr>
        <p:txBody>
          <a:bodyPr wrap="square" rtlCol="0">
            <a:spAutoFit/>
          </a:bodyPr>
          <a:lstStyle/>
          <a:p>
            <a:pPr algn="ctr"/>
            <a:r>
              <a:rPr lang="zh-CN" altLang="en-US" sz="2400" b="1" dirty="0">
                <a:latin typeface="+mn-ea"/>
              </a:rPr>
              <a:t>超出了他们的报告范围</a:t>
            </a:r>
            <a:endParaRPr lang="zh-CN" altLang="en-US" sz="2400" dirty="0"/>
          </a:p>
        </p:txBody>
      </p:sp>
      <p:cxnSp>
        <p:nvCxnSpPr>
          <p:cNvPr id="25" name="直接箭头连接符 24">
            <a:extLst>
              <a:ext uri="{FF2B5EF4-FFF2-40B4-BE49-F238E27FC236}">
                <a16:creationId xmlns:a16="http://schemas.microsoft.com/office/drawing/2014/main" id="{401B46D7-5F9C-4D1C-B2F5-69E3866E1279}"/>
              </a:ext>
            </a:extLst>
          </p:cNvPr>
          <p:cNvCxnSpPr>
            <a:cxnSpLocks/>
          </p:cNvCxnSpPr>
          <p:nvPr/>
        </p:nvCxnSpPr>
        <p:spPr>
          <a:xfrm>
            <a:off x="1006521" y="2034206"/>
            <a:ext cx="644726" cy="491780"/>
          </a:xfrm>
          <a:prstGeom prst="straightConnector1">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B8949784-EDDF-45E0-82F4-5302AB5F65A4}"/>
              </a:ext>
            </a:extLst>
          </p:cNvPr>
          <p:cNvSpPr txBox="1"/>
          <p:nvPr/>
        </p:nvSpPr>
        <p:spPr>
          <a:xfrm>
            <a:off x="5752766" y="2585490"/>
            <a:ext cx="1516095" cy="830997"/>
          </a:xfrm>
          <a:prstGeom prst="rect">
            <a:avLst/>
          </a:prstGeom>
          <a:noFill/>
          <a:ln>
            <a:solidFill>
              <a:srgbClr val="FF0000"/>
            </a:solidFill>
          </a:ln>
        </p:spPr>
        <p:txBody>
          <a:bodyPr wrap="square" rtlCol="0">
            <a:spAutoFit/>
          </a:bodyPr>
          <a:lstStyle/>
          <a:p>
            <a:pPr algn="ctr"/>
            <a:r>
              <a:rPr lang="zh-CN" altLang="en-US" sz="2400" b="1" dirty="0">
                <a:solidFill>
                  <a:srgbClr val="FF0000"/>
                </a:solidFill>
                <a:latin typeface="+mn-ea"/>
              </a:rPr>
              <a:t>可能的话报告</a:t>
            </a:r>
            <a:endParaRPr lang="zh-CN" altLang="en-US" sz="2400" dirty="0">
              <a:solidFill>
                <a:srgbClr val="FF0000"/>
              </a:solidFill>
            </a:endParaRPr>
          </a:p>
        </p:txBody>
      </p:sp>
      <p:sp>
        <p:nvSpPr>
          <p:cNvPr id="26" name="文本框 25">
            <a:extLst>
              <a:ext uri="{FF2B5EF4-FFF2-40B4-BE49-F238E27FC236}">
                <a16:creationId xmlns:a16="http://schemas.microsoft.com/office/drawing/2014/main" id="{A4A79A45-60AC-46FB-AE75-7F1860A1A9E4}"/>
              </a:ext>
            </a:extLst>
          </p:cNvPr>
          <p:cNvSpPr txBox="1"/>
          <p:nvPr/>
        </p:nvSpPr>
        <p:spPr>
          <a:xfrm>
            <a:off x="5752765" y="5746605"/>
            <a:ext cx="1516095" cy="830997"/>
          </a:xfrm>
          <a:prstGeom prst="rect">
            <a:avLst/>
          </a:prstGeom>
          <a:noFill/>
          <a:ln>
            <a:solidFill>
              <a:srgbClr val="FF0000"/>
            </a:solidFill>
          </a:ln>
        </p:spPr>
        <p:txBody>
          <a:bodyPr wrap="square" rtlCol="0">
            <a:spAutoFit/>
          </a:bodyPr>
          <a:lstStyle/>
          <a:p>
            <a:pPr algn="ctr"/>
            <a:r>
              <a:rPr lang="zh-CN" altLang="en-US" sz="2400" b="1" dirty="0">
                <a:solidFill>
                  <a:srgbClr val="FF0000"/>
                </a:solidFill>
                <a:latin typeface="+mn-ea"/>
              </a:rPr>
              <a:t>可能的话报告</a:t>
            </a:r>
            <a:endParaRPr lang="zh-CN" altLang="en-US" sz="2400" dirty="0">
              <a:solidFill>
                <a:srgbClr val="FF0000"/>
              </a:solidFill>
            </a:endParaRPr>
          </a:p>
        </p:txBody>
      </p:sp>
    </p:spTree>
    <p:extLst>
      <p:ext uri="{BB962C8B-B14F-4D97-AF65-F5344CB8AC3E}">
        <p14:creationId xmlns:p14="http://schemas.microsoft.com/office/powerpoint/2010/main" val="823298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1A304848-3BA1-4A7C-AC8C-CF341DF07781}"/>
              </a:ext>
            </a:extLst>
          </p:cNvPr>
          <p:cNvSpPr>
            <a:spLocks noGrp="1"/>
          </p:cNvSpPr>
          <p:nvPr>
            <p:ph type="title"/>
          </p:nvPr>
        </p:nvSpPr>
        <p:spPr>
          <a:xfrm>
            <a:off x="838200" y="169810"/>
            <a:ext cx="10515600" cy="1325563"/>
          </a:xfrm>
        </p:spPr>
        <p:txBody>
          <a:bodyPr/>
          <a:lstStyle/>
          <a:p>
            <a:r>
              <a:rPr lang="en-US" altLang="zh-CN" b="1" dirty="0">
                <a:solidFill>
                  <a:srgbClr val="0070C0"/>
                </a:solidFill>
                <a:latin typeface="+mj-ea"/>
              </a:rPr>
              <a:t>GPS 2020 -</a:t>
            </a:r>
            <a:r>
              <a:rPr lang="zh-CN" altLang="en-US" b="1" dirty="0">
                <a:solidFill>
                  <a:srgbClr val="0070C0"/>
                </a:solidFill>
                <a:latin typeface="+mj-ea"/>
              </a:rPr>
              <a:t>时间线</a:t>
            </a:r>
          </a:p>
        </p:txBody>
      </p:sp>
      <p:pic>
        <p:nvPicPr>
          <p:cNvPr id="3" name="图片 2">
            <a:extLst>
              <a:ext uri="{FF2B5EF4-FFF2-40B4-BE49-F238E27FC236}">
                <a16:creationId xmlns:a16="http://schemas.microsoft.com/office/drawing/2014/main" id="{8CA5C921-A779-4C0F-876D-FE4980117B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909" y="2136551"/>
            <a:ext cx="10508891" cy="3596952"/>
          </a:xfrm>
          <a:prstGeom prst="rect">
            <a:avLst/>
          </a:prstGeom>
        </p:spPr>
      </p:pic>
    </p:spTree>
    <p:extLst>
      <p:ext uri="{BB962C8B-B14F-4D97-AF65-F5344CB8AC3E}">
        <p14:creationId xmlns:p14="http://schemas.microsoft.com/office/powerpoint/2010/main" val="31822757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9CA8BFC9-F224-4E76-A366-9F9AFD1B95A3}"/>
              </a:ext>
            </a:extLst>
          </p:cNvPr>
          <p:cNvSpPr>
            <a:spLocks noGrp="1"/>
          </p:cNvSpPr>
          <p:nvPr>
            <p:ph type="title"/>
          </p:nvPr>
        </p:nvSpPr>
        <p:spPr>
          <a:xfrm>
            <a:off x="838200" y="169810"/>
            <a:ext cx="10515600" cy="1325563"/>
          </a:xfrm>
        </p:spPr>
        <p:txBody>
          <a:bodyPr/>
          <a:lstStyle/>
          <a:p>
            <a:r>
              <a:rPr lang="zh-CN" altLang="en-US" b="1" dirty="0">
                <a:solidFill>
                  <a:srgbClr val="0070C0"/>
                </a:solidFill>
                <a:latin typeface="+mj-ea"/>
              </a:rPr>
              <a:t>调查的启动</a:t>
            </a:r>
          </a:p>
        </p:txBody>
      </p:sp>
      <p:sp>
        <p:nvSpPr>
          <p:cNvPr id="8" name="内容占位符 2">
            <a:extLst>
              <a:ext uri="{FF2B5EF4-FFF2-40B4-BE49-F238E27FC236}">
                <a16:creationId xmlns:a16="http://schemas.microsoft.com/office/drawing/2014/main" id="{8D32B31B-CAF0-4792-AC95-25E15ACD095A}"/>
              </a:ext>
            </a:extLst>
          </p:cNvPr>
          <p:cNvSpPr>
            <a:spLocks noGrp="1"/>
          </p:cNvSpPr>
          <p:nvPr>
            <p:ph idx="1"/>
          </p:nvPr>
        </p:nvSpPr>
        <p:spPr>
          <a:xfrm>
            <a:off x="838200" y="1275204"/>
            <a:ext cx="10515600" cy="1414730"/>
          </a:xfrm>
        </p:spPr>
        <p:txBody>
          <a:bodyPr/>
          <a:lstStyle/>
          <a:p>
            <a:pPr marL="0" indent="0" algn="ctr">
              <a:lnSpc>
                <a:spcPct val="100000"/>
              </a:lnSpc>
              <a:spcBef>
                <a:spcPts val="0"/>
              </a:spcBef>
              <a:buNone/>
            </a:pPr>
            <a:r>
              <a:rPr lang="zh-CN" altLang="en-US" sz="1800" b="1" dirty="0">
                <a:latin typeface="+mn-ea"/>
              </a:rPr>
              <a:t>注：如果在启动调查前需要进一步解释，以下的</a:t>
            </a:r>
            <a:r>
              <a:rPr lang="en-US" altLang="zh-CN" sz="1800" b="1" dirty="0">
                <a:latin typeface="+mn-ea"/>
              </a:rPr>
              <a:t>IOFI</a:t>
            </a:r>
            <a:r>
              <a:rPr lang="zh-CN" altLang="en-US" sz="1800" b="1" dirty="0">
                <a:latin typeface="+mn-ea"/>
              </a:rPr>
              <a:t>信息函（</a:t>
            </a:r>
            <a:r>
              <a:rPr lang="en-US" altLang="zh-CN" sz="1800" b="1" dirty="0">
                <a:latin typeface="+mn-ea"/>
              </a:rPr>
              <a:t>IL</a:t>
            </a:r>
            <a:r>
              <a:rPr lang="zh-CN" altLang="en-US" sz="1800" b="1" dirty="0">
                <a:latin typeface="+mn-ea"/>
              </a:rPr>
              <a:t>）及其附件可能会有所帮助；您也可以就任何问题与</a:t>
            </a:r>
            <a:r>
              <a:rPr lang="en-US" altLang="zh-CN" sz="1800" b="1" dirty="0">
                <a:latin typeface="+mn-ea"/>
              </a:rPr>
              <a:t>IOFI</a:t>
            </a:r>
            <a:r>
              <a:rPr lang="zh-CN" altLang="en-US" sz="1800" b="1" dirty="0">
                <a:latin typeface="+mn-ea"/>
              </a:rPr>
              <a:t>秘书处联系（必要时通过中国工作组）。</a:t>
            </a:r>
          </a:p>
        </p:txBody>
      </p:sp>
      <p:pic>
        <p:nvPicPr>
          <p:cNvPr id="9" name="图片 8">
            <a:extLst>
              <a:ext uri="{FF2B5EF4-FFF2-40B4-BE49-F238E27FC236}">
                <a16:creationId xmlns:a16="http://schemas.microsoft.com/office/drawing/2014/main" id="{068226B1-9DAE-4C30-BAC9-551DB65E3A29}"/>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298794" y="2199621"/>
            <a:ext cx="9594411" cy="4488569"/>
          </a:xfrm>
          <a:prstGeom prst="rect">
            <a:avLst/>
          </a:prstGeom>
        </p:spPr>
      </p:pic>
    </p:spTree>
    <p:extLst>
      <p:ext uri="{BB962C8B-B14F-4D97-AF65-F5344CB8AC3E}">
        <p14:creationId xmlns:p14="http://schemas.microsoft.com/office/powerpoint/2010/main" val="2211718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1A304848-3BA1-4A7C-AC8C-CF341DF07781}"/>
              </a:ext>
            </a:extLst>
          </p:cNvPr>
          <p:cNvSpPr>
            <a:spLocks noGrp="1"/>
          </p:cNvSpPr>
          <p:nvPr>
            <p:ph type="title"/>
          </p:nvPr>
        </p:nvSpPr>
        <p:spPr>
          <a:xfrm>
            <a:off x="838200" y="390612"/>
            <a:ext cx="10515600" cy="1740018"/>
          </a:xfrm>
        </p:spPr>
        <p:txBody>
          <a:bodyPr>
            <a:normAutofit/>
          </a:bodyPr>
          <a:lstStyle/>
          <a:p>
            <a:r>
              <a:rPr lang="zh-CN" altLang="en-US" b="1" dirty="0">
                <a:solidFill>
                  <a:srgbClr val="0070C0"/>
                </a:solidFill>
                <a:latin typeface="+mj-ea"/>
              </a:rPr>
              <a:t>总结报告</a:t>
            </a:r>
            <a:br>
              <a:rPr lang="en-US" altLang="zh-CN" b="1" dirty="0">
                <a:solidFill>
                  <a:srgbClr val="0070C0"/>
                </a:solidFill>
                <a:latin typeface="+mj-ea"/>
              </a:rPr>
            </a:br>
            <a:r>
              <a:rPr lang="zh-CN" altLang="en-US" sz="2800" b="1" dirty="0">
                <a:solidFill>
                  <a:srgbClr val="0070C0"/>
                </a:solidFill>
                <a:latin typeface="+mj-ea"/>
              </a:rPr>
              <a:t>（以</a:t>
            </a:r>
            <a:r>
              <a:rPr lang="en-US" altLang="zh-CN" sz="2800" b="1" dirty="0">
                <a:solidFill>
                  <a:srgbClr val="0070C0"/>
                </a:solidFill>
                <a:latin typeface="+mj-ea"/>
              </a:rPr>
              <a:t>2015</a:t>
            </a:r>
            <a:r>
              <a:rPr lang="zh-CN" altLang="en-US" sz="2800" b="1" dirty="0">
                <a:solidFill>
                  <a:srgbClr val="0070C0"/>
                </a:solidFill>
                <a:latin typeface="+mj-ea"/>
              </a:rPr>
              <a:t>年为例）</a:t>
            </a:r>
            <a:br>
              <a:rPr lang="en-US" altLang="zh-CN" sz="2800" b="1" dirty="0">
                <a:solidFill>
                  <a:srgbClr val="0070C0"/>
                </a:solidFill>
                <a:latin typeface="+mj-ea"/>
              </a:rPr>
            </a:br>
            <a:r>
              <a:rPr lang="zh-CN" altLang="en-US" sz="2800" b="1" dirty="0">
                <a:solidFill>
                  <a:srgbClr val="0070C0"/>
                </a:solidFill>
                <a:latin typeface="+mj-ea"/>
              </a:rPr>
              <a:t>（可通过</a:t>
            </a:r>
            <a:r>
              <a:rPr lang="en-US" altLang="zh-CN" sz="2800" b="1" dirty="0">
                <a:solidFill>
                  <a:srgbClr val="0070C0"/>
                </a:solidFill>
                <a:latin typeface="+mj-ea"/>
              </a:rPr>
              <a:t>IOFI</a:t>
            </a:r>
            <a:r>
              <a:rPr lang="zh-CN" altLang="en-US" sz="2800" b="1" dirty="0">
                <a:solidFill>
                  <a:srgbClr val="0070C0"/>
                </a:solidFill>
                <a:latin typeface="+mj-ea"/>
              </a:rPr>
              <a:t>会员网络下载或浏览）</a:t>
            </a:r>
            <a:endParaRPr lang="zh-CN" altLang="en-US" b="1" dirty="0">
              <a:solidFill>
                <a:srgbClr val="0070C0"/>
              </a:solidFill>
              <a:latin typeface="+mj-ea"/>
            </a:endParaRPr>
          </a:p>
        </p:txBody>
      </p:sp>
      <p:pic>
        <p:nvPicPr>
          <p:cNvPr id="3" name="图片 2">
            <a:extLst>
              <a:ext uri="{FF2B5EF4-FFF2-40B4-BE49-F238E27FC236}">
                <a16:creationId xmlns:a16="http://schemas.microsoft.com/office/drawing/2014/main" id="{A409D69E-7C0C-45C4-9405-1D43285052F7}"/>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898548" y="2386383"/>
            <a:ext cx="8039797" cy="3612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61346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86A5F2D-9116-44E5-9877-340F6F3655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9344" y="1680254"/>
            <a:ext cx="8893311" cy="4953429"/>
          </a:xfrm>
          <a:prstGeom prst="rect">
            <a:avLst/>
          </a:prstGeom>
        </p:spPr>
      </p:pic>
      <p:sp>
        <p:nvSpPr>
          <p:cNvPr id="6" name="标题 1">
            <a:extLst>
              <a:ext uri="{FF2B5EF4-FFF2-40B4-BE49-F238E27FC236}">
                <a16:creationId xmlns:a16="http://schemas.microsoft.com/office/drawing/2014/main" id="{1A304848-3BA1-4A7C-AC8C-CF341DF07781}"/>
              </a:ext>
            </a:extLst>
          </p:cNvPr>
          <p:cNvSpPr>
            <a:spLocks noGrp="1"/>
          </p:cNvSpPr>
          <p:nvPr>
            <p:ph type="title"/>
          </p:nvPr>
        </p:nvSpPr>
        <p:spPr>
          <a:xfrm>
            <a:off x="838200" y="169810"/>
            <a:ext cx="10515600" cy="1325563"/>
          </a:xfrm>
        </p:spPr>
        <p:txBody>
          <a:bodyPr/>
          <a:lstStyle/>
          <a:p>
            <a:r>
              <a:rPr lang="en-US" altLang="zh-CN" b="1" dirty="0">
                <a:solidFill>
                  <a:srgbClr val="0070C0"/>
                </a:solidFill>
                <a:latin typeface="+mj-ea"/>
              </a:rPr>
              <a:t>IOFI </a:t>
            </a:r>
            <a:r>
              <a:rPr lang="zh-CN" altLang="en-US" b="1" dirty="0">
                <a:solidFill>
                  <a:srgbClr val="0070C0"/>
                </a:solidFill>
                <a:latin typeface="+mj-ea"/>
              </a:rPr>
              <a:t>数据库</a:t>
            </a:r>
          </a:p>
        </p:txBody>
      </p:sp>
      <p:sp>
        <p:nvSpPr>
          <p:cNvPr id="7" name="箭头: 右 6">
            <a:extLst>
              <a:ext uri="{FF2B5EF4-FFF2-40B4-BE49-F238E27FC236}">
                <a16:creationId xmlns:a16="http://schemas.microsoft.com/office/drawing/2014/main" id="{F1580C5B-990A-4D95-A054-F7411F072788}"/>
              </a:ext>
            </a:extLst>
          </p:cNvPr>
          <p:cNvSpPr/>
          <p:nvPr/>
        </p:nvSpPr>
        <p:spPr>
          <a:xfrm>
            <a:off x="497149" y="5344357"/>
            <a:ext cx="842375" cy="417251"/>
          </a:xfrm>
          <a:prstGeom prst="rightArrow">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34238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F33891F-948A-49CE-8C90-73E5B98C835A}"/>
              </a:ext>
            </a:extLst>
          </p:cNvPr>
          <p:cNvSpPr>
            <a:spLocks noGrp="1"/>
          </p:cNvSpPr>
          <p:nvPr>
            <p:ph idx="1"/>
          </p:nvPr>
        </p:nvSpPr>
        <p:spPr>
          <a:xfrm>
            <a:off x="838200" y="1825625"/>
            <a:ext cx="10515600" cy="4862566"/>
          </a:xfrm>
        </p:spPr>
        <p:txBody>
          <a:bodyPr>
            <a:normAutofit/>
          </a:bodyPr>
          <a:lstStyle/>
          <a:p>
            <a:pPr marL="514350" indent="-514350">
              <a:lnSpc>
                <a:spcPct val="150000"/>
              </a:lnSpc>
              <a:spcBef>
                <a:spcPts val="0"/>
              </a:spcBef>
              <a:buFont typeface="+mj-lt"/>
              <a:buAutoNum type="arabicPeriod"/>
            </a:pPr>
            <a:r>
              <a:rPr lang="zh-CN" altLang="en-US" b="1" dirty="0">
                <a:latin typeface="+mn-ea"/>
              </a:rPr>
              <a:t> </a:t>
            </a:r>
            <a:r>
              <a:rPr lang="zh-CN" altLang="en-US" b="1" dirty="0">
                <a:solidFill>
                  <a:srgbClr val="FF0000"/>
                </a:solidFill>
                <a:latin typeface="+mn-ea"/>
              </a:rPr>
              <a:t>联系当地协会，</a:t>
            </a:r>
            <a:r>
              <a:rPr lang="zh-CN" altLang="en-US" b="1" dirty="0">
                <a:latin typeface="+mn-ea"/>
              </a:rPr>
              <a:t>了解调查参与要求、标准和报告例外情况。</a:t>
            </a:r>
            <a:endParaRPr lang="en-US" altLang="zh-CN" b="1" dirty="0">
              <a:latin typeface="+mn-ea"/>
            </a:endParaRPr>
          </a:p>
          <a:p>
            <a:pPr marL="514350" indent="-514350">
              <a:lnSpc>
                <a:spcPct val="150000"/>
              </a:lnSpc>
              <a:spcBef>
                <a:spcPts val="0"/>
              </a:spcBef>
              <a:buFont typeface="+mj-lt"/>
              <a:buAutoNum type="arabicPeriod"/>
            </a:pPr>
            <a:endParaRPr lang="en-US" altLang="zh-CN" b="1" dirty="0">
              <a:latin typeface="+mn-ea"/>
            </a:endParaRPr>
          </a:p>
          <a:p>
            <a:pPr marL="514350" indent="-514350">
              <a:lnSpc>
                <a:spcPct val="150000"/>
              </a:lnSpc>
              <a:spcBef>
                <a:spcPts val="0"/>
              </a:spcBef>
              <a:buFont typeface="+mj-lt"/>
              <a:buAutoNum type="arabicPeriod"/>
            </a:pPr>
            <a:r>
              <a:rPr lang="zh-CN" altLang="en-US" b="1" dirty="0">
                <a:latin typeface="+mn-ea"/>
              </a:rPr>
              <a:t> 在企业内部</a:t>
            </a:r>
            <a:r>
              <a:rPr lang="zh-CN" altLang="en-US" b="1" dirty="0">
                <a:solidFill>
                  <a:srgbClr val="FF0000"/>
                </a:solidFill>
                <a:latin typeface="+mn-ea"/>
              </a:rPr>
              <a:t>指定一人负责</a:t>
            </a:r>
            <a:r>
              <a:rPr lang="zh-CN" altLang="en-US" b="1" dirty="0">
                <a:latin typeface="+mn-ea"/>
              </a:rPr>
              <a:t>组织数据收集和联系当地协会。</a:t>
            </a:r>
            <a:endParaRPr lang="en-US" altLang="zh-CN" b="1" dirty="0">
              <a:latin typeface="+mn-ea"/>
            </a:endParaRPr>
          </a:p>
          <a:p>
            <a:pPr marL="514350" indent="-514350">
              <a:lnSpc>
                <a:spcPct val="150000"/>
              </a:lnSpc>
              <a:spcBef>
                <a:spcPts val="0"/>
              </a:spcBef>
              <a:buFont typeface="+mj-lt"/>
              <a:buAutoNum type="arabicPeriod"/>
            </a:pPr>
            <a:endParaRPr lang="en-US" altLang="zh-CN" b="1" dirty="0">
              <a:latin typeface="+mn-ea"/>
            </a:endParaRPr>
          </a:p>
          <a:p>
            <a:pPr marL="514350" indent="-514350">
              <a:lnSpc>
                <a:spcPct val="150000"/>
              </a:lnSpc>
              <a:spcBef>
                <a:spcPts val="0"/>
              </a:spcBef>
              <a:buFont typeface="+mj-lt"/>
              <a:buAutoNum type="arabicPeriod"/>
            </a:pPr>
            <a:r>
              <a:rPr lang="zh-CN" altLang="en-US" b="1" dirty="0">
                <a:latin typeface="+mn-ea"/>
              </a:rPr>
              <a:t> </a:t>
            </a:r>
            <a:r>
              <a:rPr lang="zh-CN" altLang="en-US" b="1" dirty="0">
                <a:solidFill>
                  <a:srgbClr val="FF0000"/>
                </a:solidFill>
                <a:latin typeface="+mn-ea"/>
              </a:rPr>
              <a:t>留意</a:t>
            </a:r>
            <a:r>
              <a:rPr lang="zh-CN" altLang="en-US" b="1" dirty="0">
                <a:latin typeface="+mn-ea"/>
              </a:rPr>
              <a:t>本地协会的</a:t>
            </a:r>
            <a:r>
              <a:rPr lang="zh-CN" altLang="en-US" b="1" dirty="0">
                <a:solidFill>
                  <a:srgbClr val="FF0000"/>
                </a:solidFill>
                <a:latin typeface="+mn-ea"/>
              </a:rPr>
              <a:t>通讯</a:t>
            </a:r>
            <a:r>
              <a:rPr lang="zh-CN" altLang="en-US" b="1" dirty="0">
                <a:latin typeface="+mn-ea"/>
              </a:rPr>
              <a:t>（例如，将于 </a:t>
            </a:r>
            <a:r>
              <a:rPr lang="en-US" altLang="zh-CN" b="1" dirty="0">
                <a:latin typeface="+mn-ea"/>
              </a:rPr>
              <a:t>2021 </a:t>
            </a:r>
            <a:r>
              <a:rPr lang="zh-CN" altLang="en-US" b="1" dirty="0">
                <a:latin typeface="+mn-ea"/>
              </a:rPr>
              <a:t>年第四季度发布启动调查的通知）。</a:t>
            </a:r>
          </a:p>
        </p:txBody>
      </p:sp>
      <p:sp>
        <p:nvSpPr>
          <p:cNvPr id="4" name="标题 1">
            <a:extLst>
              <a:ext uri="{FF2B5EF4-FFF2-40B4-BE49-F238E27FC236}">
                <a16:creationId xmlns:a16="http://schemas.microsoft.com/office/drawing/2014/main" id="{CBFBFB32-B393-40D4-B654-205739B37489}"/>
              </a:ext>
            </a:extLst>
          </p:cNvPr>
          <p:cNvSpPr>
            <a:spLocks noGrp="1"/>
          </p:cNvSpPr>
          <p:nvPr>
            <p:ph type="title"/>
          </p:nvPr>
        </p:nvSpPr>
        <p:spPr>
          <a:xfrm>
            <a:off x="838200" y="169810"/>
            <a:ext cx="10515600" cy="1325563"/>
          </a:xfrm>
        </p:spPr>
        <p:txBody>
          <a:bodyPr/>
          <a:lstStyle/>
          <a:p>
            <a:r>
              <a:rPr lang="zh-CN" altLang="en-US" b="1" dirty="0">
                <a:solidFill>
                  <a:srgbClr val="0070C0"/>
                </a:solidFill>
                <a:latin typeface="+mj-ea"/>
              </a:rPr>
              <a:t>我如何为调查做准备（作为会员企业）？</a:t>
            </a:r>
          </a:p>
        </p:txBody>
      </p:sp>
    </p:spTree>
    <p:extLst>
      <p:ext uri="{BB962C8B-B14F-4D97-AF65-F5344CB8AC3E}">
        <p14:creationId xmlns:p14="http://schemas.microsoft.com/office/powerpoint/2010/main" val="12055677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F33891F-948A-49CE-8C90-73E5B98C835A}"/>
              </a:ext>
            </a:extLst>
          </p:cNvPr>
          <p:cNvSpPr>
            <a:spLocks noGrp="1"/>
          </p:cNvSpPr>
          <p:nvPr>
            <p:ph idx="1"/>
          </p:nvPr>
        </p:nvSpPr>
        <p:spPr>
          <a:xfrm>
            <a:off x="838200" y="1825625"/>
            <a:ext cx="10515600" cy="4862566"/>
          </a:xfrm>
        </p:spPr>
        <p:txBody>
          <a:bodyPr>
            <a:normAutofit/>
          </a:bodyPr>
          <a:lstStyle/>
          <a:p>
            <a:pPr>
              <a:lnSpc>
                <a:spcPct val="150000"/>
              </a:lnSpc>
              <a:spcBef>
                <a:spcPts val="0"/>
              </a:spcBef>
              <a:buFont typeface="Wingdings" panose="05000000000000000000" pitchFamily="2" charset="2"/>
              <a:buChar char="n"/>
            </a:pPr>
            <a:r>
              <a:rPr lang="zh-CN" altLang="en-US" b="1" dirty="0">
                <a:latin typeface="+mn-ea"/>
              </a:rPr>
              <a:t> 公司：销售、采购、质量、法规、研发（调香师）</a:t>
            </a:r>
            <a:endParaRPr lang="en-US" altLang="zh-CN" b="1" dirty="0">
              <a:latin typeface="+mn-ea"/>
            </a:endParaRPr>
          </a:p>
          <a:p>
            <a:pPr>
              <a:lnSpc>
                <a:spcPct val="150000"/>
              </a:lnSpc>
              <a:spcBef>
                <a:spcPts val="0"/>
              </a:spcBef>
              <a:buFont typeface="Wingdings" panose="05000000000000000000" pitchFamily="2" charset="2"/>
              <a:buChar char="n"/>
            </a:pPr>
            <a:r>
              <a:rPr lang="zh-CN" altLang="en-US" b="1" dirty="0">
                <a:latin typeface="+mn-ea"/>
              </a:rPr>
              <a:t> 国家协会</a:t>
            </a:r>
            <a:r>
              <a:rPr lang="en-US" altLang="zh-CN" b="1" dirty="0">
                <a:latin typeface="+mn-ea"/>
              </a:rPr>
              <a:t>(NAs)</a:t>
            </a:r>
          </a:p>
          <a:p>
            <a:pPr>
              <a:lnSpc>
                <a:spcPct val="150000"/>
              </a:lnSpc>
              <a:spcBef>
                <a:spcPts val="0"/>
              </a:spcBef>
              <a:buFont typeface="Wingdings" panose="05000000000000000000" pitchFamily="2" charset="2"/>
              <a:buChar char="n"/>
            </a:pPr>
            <a:r>
              <a:rPr lang="en-US" altLang="zh-CN" b="1" dirty="0">
                <a:latin typeface="+mn-ea"/>
              </a:rPr>
              <a:t> IOFI</a:t>
            </a:r>
            <a:r>
              <a:rPr lang="zh-CN" altLang="en-US" b="1" dirty="0">
                <a:latin typeface="+mn-ea"/>
              </a:rPr>
              <a:t>秘书处</a:t>
            </a:r>
            <a:endParaRPr lang="en-US" altLang="zh-CN" b="1" dirty="0">
              <a:latin typeface="+mn-ea"/>
            </a:endParaRPr>
          </a:p>
          <a:p>
            <a:pPr>
              <a:lnSpc>
                <a:spcPct val="150000"/>
              </a:lnSpc>
              <a:spcBef>
                <a:spcPts val="0"/>
              </a:spcBef>
              <a:buFont typeface="Wingdings" panose="05000000000000000000" pitchFamily="2" charset="2"/>
              <a:buChar char="n"/>
            </a:pPr>
            <a:r>
              <a:rPr lang="en-US" altLang="zh-CN" b="1" dirty="0">
                <a:latin typeface="+mn-ea"/>
              </a:rPr>
              <a:t> IOFI GPS </a:t>
            </a:r>
            <a:r>
              <a:rPr lang="zh-CN" altLang="en-US" b="1" dirty="0">
                <a:latin typeface="+mn-ea"/>
              </a:rPr>
              <a:t>委员会（</a:t>
            </a:r>
            <a:r>
              <a:rPr lang="en-US" altLang="zh-CN" b="1" dirty="0">
                <a:latin typeface="+mn-ea"/>
              </a:rPr>
              <a:t>GPSC</a:t>
            </a:r>
            <a:r>
              <a:rPr lang="zh-CN" altLang="en-US" b="1" dirty="0">
                <a:latin typeface="+mn-ea"/>
              </a:rPr>
              <a:t>）</a:t>
            </a:r>
            <a:endParaRPr lang="en-US" altLang="zh-CN" b="1" dirty="0">
              <a:latin typeface="+mn-ea"/>
            </a:endParaRPr>
          </a:p>
          <a:p>
            <a:pPr>
              <a:lnSpc>
                <a:spcPct val="150000"/>
              </a:lnSpc>
              <a:spcBef>
                <a:spcPts val="0"/>
              </a:spcBef>
              <a:buFont typeface="Wingdings" panose="05000000000000000000" pitchFamily="2" charset="2"/>
              <a:buChar char="n"/>
            </a:pPr>
            <a:r>
              <a:rPr lang="en-US" altLang="zh-CN" b="1" dirty="0">
                <a:latin typeface="+mn-ea"/>
              </a:rPr>
              <a:t> IOFI</a:t>
            </a:r>
            <a:r>
              <a:rPr lang="zh-CN" altLang="en-US" b="1" dirty="0">
                <a:latin typeface="+mn-ea"/>
              </a:rPr>
              <a:t>亚太区域工作组（仅在需要区域层面的协调时）</a:t>
            </a:r>
            <a:endParaRPr lang="en-US" altLang="zh-CN" b="1" dirty="0">
              <a:latin typeface="+mn-ea"/>
            </a:endParaRPr>
          </a:p>
          <a:p>
            <a:pPr marL="0" indent="0" algn="ctr">
              <a:lnSpc>
                <a:spcPct val="150000"/>
              </a:lnSpc>
              <a:spcBef>
                <a:spcPts val="0"/>
              </a:spcBef>
              <a:buNone/>
            </a:pPr>
            <a:endParaRPr lang="en-US" altLang="zh-CN" b="1" dirty="0">
              <a:latin typeface="+mn-ea"/>
            </a:endParaRPr>
          </a:p>
          <a:p>
            <a:pPr marL="0" indent="0" algn="ctr">
              <a:lnSpc>
                <a:spcPct val="150000"/>
              </a:lnSpc>
              <a:spcBef>
                <a:spcPts val="0"/>
              </a:spcBef>
              <a:buNone/>
            </a:pPr>
            <a:r>
              <a:rPr lang="en-US" altLang="zh-CN" b="1" dirty="0">
                <a:latin typeface="+mn-ea"/>
              </a:rPr>
              <a:t>......</a:t>
            </a:r>
            <a:r>
              <a:rPr lang="zh-CN" altLang="en-US" b="1" dirty="0">
                <a:latin typeface="+mn-ea"/>
              </a:rPr>
              <a:t>以及彼此之间的沟通</a:t>
            </a:r>
          </a:p>
        </p:txBody>
      </p:sp>
      <p:sp>
        <p:nvSpPr>
          <p:cNvPr id="4" name="标题 1">
            <a:extLst>
              <a:ext uri="{FF2B5EF4-FFF2-40B4-BE49-F238E27FC236}">
                <a16:creationId xmlns:a16="http://schemas.microsoft.com/office/drawing/2014/main" id="{CBFBFB32-B393-40D4-B654-205739B37489}"/>
              </a:ext>
            </a:extLst>
          </p:cNvPr>
          <p:cNvSpPr>
            <a:spLocks noGrp="1"/>
          </p:cNvSpPr>
          <p:nvPr>
            <p:ph type="title"/>
          </p:nvPr>
        </p:nvSpPr>
        <p:spPr>
          <a:xfrm>
            <a:off x="838200" y="169810"/>
            <a:ext cx="10515600" cy="1325563"/>
          </a:xfrm>
        </p:spPr>
        <p:txBody>
          <a:bodyPr/>
          <a:lstStyle/>
          <a:p>
            <a:r>
              <a:rPr lang="zh-CN" altLang="en-US" b="1" dirty="0">
                <a:solidFill>
                  <a:srgbClr val="0070C0"/>
                </a:solidFill>
                <a:latin typeface="+mj-ea"/>
              </a:rPr>
              <a:t>主要利益相关者</a:t>
            </a:r>
          </a:p>
        </p:txBody>
      </p:sp>
    </p:spTree>
    <p:extLst>
      <p:ext uri="{BB962C8B-B14F-4D97-AF65-F5344CB8AC3E}">
        <p14:creationId xmlns:p14="http://schemas.microsoft.com/office/powerpoint/2010/main" val="28649413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50D0A0-7FC5-45E8-9718-2BE4CB314743}"/>
              </a:ext>
            </a:extLst>
          </p:cNvPr>
          <p:cNvSpPr>
            <a:spLocks noGrp="1"/>
          </p:cNvSpPr>
          <p:nvPr>
            <p:ph type="ctrTitle"/>
          </p:nvPr>
        </p:nvSpPr>
        <p:spPr/>
        <p:txBody>
          <a:bodyPr>
            <a:normAutofit/>
          </a:bodyPr>
          <a:lstStyle/>
          <a:p>
            <a:r>
              <a:rPr lang="zh-CN" altLang="en-US" b="1" dirty="0">
                <a:latin typeface="+mj-ea"/>
              </a:rPr>
              <a:t>谢谢</a:t>
            </a:r>
          </a:p>
        </p:txBody>
      </p:sp>
      <p:sp>
        <p:nvSpPr>
          <p:cNvPr id="3" name="副标题 2">
            <a:extLst>
              <a:ext uri="{FF2B5EF4-FFF2-40B4-BE49-F238E27FC236}">
                <a16:creationId xmlns:a16="http://schemas.microsoft.com/office/drawing/2014/main" id="{58E08655-9953-4B69-AD96-2C270EBC1B34}"/>
              </a:ext>
            </a:extLst>
          </p:cNvPr>
          <p:cNvSpPr>
            <a:spLocks noGrp="1"/>
          </p:cNvSpPr>
          <p:nvPr>
            <p:ph type="subTitle" idx="1"/>
          </p:nvPr>
        </p:nvSpPr>
        <p:spPr>
          <a:xfrm>
            <a:off x="2805343" y="3602038"/>
            <a:ext cx="6581313" cy="2266102"/>
          </a:xfrm>
        </p:spPr>
        <p:txBody>
          <a:bodyPr>
            <a:normAutofit/>
          </a:bodyPr>
          <a:lstStyle/>
          <a:p>
            <a:endParaRPr lang="en-US" altLang="zh-CN" dirty="0"/>
          </a:p>
          <a:p>
            <a:pPr>
              <a:lnSpc>
                <a:spcPct val="150000"/>
              </a:lnSpc>
              <a:spcBef>
                <a:spcPts val="0"/>
              </a:spcBef>
            </a:pPr>
            <a:r>
              <a:rPr lang="zh-CN" altLang="en-US" b="1" dirty="0">
                <a:latin typeface="+mn-ea"/>
              </a:rPr>
              <a:t>如有问题或其他信息，请联系您当地的协会或 </a:t>
            </a:r>
            <a:r>
              <a:rPr lang="en-US" altLang="zh-CN" b="1" dirty="0">
                <a:latin typeface="+mn-ea"/>
              </a:rPr>
              <a:t>IOFI </a:t>
            </a:r>
            <a:r>
              <a:rPr lang="zh-CN" altLang="en-US" b="1" dirty="0">
                <a:latin typeface="+mn-ea"/>
              </a:rPr>
              <a:t>秘书处：</a:t>
            </a:r>
            <a:r>
              <a:rPr lang="en-US" altLang="zh-CN" b="1" dirty="0">
                <a:latin typeface="+mn-ea"/>
              </a:rPr>
              <a:t>secretariat@iofi</a:t>
            </a:r>
            <a:r>
              <a:rPr lang="en-US" altLang="zh-CN" b="1">
                <a:latin typeface="+mn-ea"/>
              </a:rPr>
              <a:t>.org</a:t>
            </a:r>
            <a:endParaRPr lang="en-US" altLang="zh-CN" b="1" dirty="0">
              <a:latin typeface="+mn-ea"/>
            </a:endParaRPr>
          </a:p>
          <a:p>
            <a:pPr>
              <a:lnSpc>
                <a:spcPct val="150000"/>
              </a:lnSpc>
              <a:spcBef>
                <a:spcPts val="0"/>
              </a:spcBef>
            </a:pPr>
            <a:r>
              <a:rPr lang="en-US" altLang="zh-CN" b="1" dirty="0">
                <a:latin typeface="+mn-ea"/>
              </a:rPr>
              <a:t>Nathalie </a:t>
            </a:r>
            <a:r>
              <a:rPr lang="en-US" altLang="zh-CN" b="1" dirty="0" err="1">
                <a:latin typeface="+mn-ea"/>
              </a:rPr>
              <a:t>Labranche</a:t>
            </a:r>
            <a:r>
              <a:rPr lang="en-US" altLang="zh-CN" b="1" dirty="0">
                <a:latin typeface="+mn-ea"/>
              </a:rPr>
              <a:t>: nlabranche@iofi.org</a:t>
            </a:r>
            <a:endParaRPr lang="zh-CN" altLang="en-US" b="1" dirty="0">
              <a:latin typeface="+mn-ea"/>
            </a:endParaRPr>
          </a:p>
        </p:txBody>
      </p:sp>
    </p:spTree>
    <p:extLst>
      <p:ext uri="{BB962C8B-B14F-4D97-AF65-F5344CB8AC3E}">
        <p14:creationId xmlns:p14="http://schemas.microsoft.com/office/powerpoint/2010/main" val="3320488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EF059A-8A2A-48D4-BF3B-D2E7BB84DEE2}"/>
              </a:ext>
            </a:extLst>
          </p:cNvPr>
          <p:cNvSpPr>
            <a:spLocks noGrp="1"/>
          </p:cNvSpPr>
          <p:nvPr>
            <p:ph type="title"/>
          </p:nvPr>
        </p:nvSpPr>
        <p:spPr>
          <a:xfrm>
            <a:off x="838200" y="169810"/>
            <a:ext cx="10515600" cy="1325563"/>
          </a:xfrm>
        </p:spPr>
        <p:txBody>
          <a:bodyPr/>
          <a:lstStyle/>
          <a:p>
            <a:r>
              <a:rPr lang="zh-CN" altLang="en-US" b="1" dirty="0">
                <a:solidFill>
                  <a:srgbClr val="0070C0"/>
                </a:solidFill>
                <a:latin typeface="+mj-ea"/>
              </a:rPr>
              <a:t>全球用量调查（</a:t>
            </a:r>
            <a:r>
              <a:rPr lang="en-US" altLang="zh-CN" b="1" dirty="0">
                <a:solidFill>
                  <a:srgbClr val="0070C0"/>
                </a:solidFill>
                <a:latin typeface="+mj-ea"/>
              </a:rPr>
              <a:t>GPS</a:t>
            </a:r>
            <a:r>
              <a:rPr lang="zh-CN" altLang="en-US" b="1" dirty="0">
                <a:solidFill>
                  <a:srgbClr val="0070C0"/>
                </a:solidFill>
                <a:latin typeface="+mj-ea"/>
              </a:rPr>
              <a:t>）</a:t>
            </a:r>
          </a:p>
        </p:txBody>
      </p:sp>
      <p:sp>
        <p:nvSpPr>
          <p:cNvPr id="3" name="内容占位符 2">
            <a:extLst>
              <a:ext uri="{FF2B5EF4-FFF2-40B4-BE49-F238E27FC236}">
                <a16:creationId xmlns:a16="http://schemas.microsoft.com/office/drawing/2014/main" id="{3396E436-42A2-446C-AB43-F655998EC0E1}"/>
              </a:ext>
            </a:extLst>
          </p:cNvPr>
          <p:cNvSpPr>
            <a:spLocks noGrp="1"/>
          </p:cNvSpPr>
          <p:nvPr>
            <p:ph idx="1"/>
          </p:nvPr>
        </p:nvSpPr>
        <p:spPr>
          <a:xfrm>
            <a:off x="838200" y="1275200"/>
            <a:ext cx="10515600" cy="979727"/>
          </a:xfrm>
        </p:spPr>
        <p:txBody>
          <a:bodyPr/>
          <a:lstStyle/>
          <a:p>
            <a:pPr marL="0" indent="0">
              <a:buNone/>
            </a:pPr>
            <a:r>
              <a:rPr lang="en-US" altLang="zh-CN" b="1" dirty="0">
                <a:latin typeface="+mn-ea"/>
              </a:rPr>
              <a:t>IOFI</a:t>
            </a:r>
            <a:r>
              <a:rPr lang="zh-CN" altLang="en-US" b="1" dirty="0">
                <a:latin typeface="+mn-ea"/>
              </a:rPr>
              <a:t>成员企业和协会（协会的企业成员）参与的全球项目，报告一年内使用</a:t>
            </a:r>
            <a:r>
              <a:rPr lang="en-US" altLang="zh-CN" b="1" dirty="0">
                <a:latin typeface="+mn-ea"/>
              </a:rPr>
              <a:t>/</a:t>
            </a:r>
            <a:r>
              <a:rPr lang="zh-CN" altLang="en-US" b="1" dirty="0">
                <a:latin typeface="+mn-ea"/>
              </a:rPr>
              <a:t>销售的香料总量</a:t>
            </a:r>
          </a:p>
        </p:txBody>
      </p:sp>
      <p:grpSp>
        <p:nvGrpSpPr>
          <p:cNvPr id="17" name="组合 16">
            <a:extLst>
              <a:ext uri="{FF2B5EF4-FFF2-40B4-BE49-F238E27FC236}">
                <a16:creationId xmlns:a16="http://schemas.microsoft.com/office/drawing/2014/main" id="{A93A1D35-1BC8-402A-B4B5-2BC5227B5378}"/>
              </a:ext>
            </a:extLst>
          </p:cNvPr>
          <p:cNvGrpSpPr/>
          <p:nvPr/>
        </p:nvGrpSpPr>
        <p:grpSpPr>
          <a:xfrm>
            <a:off x="2592334" y="2274398"/>
            <a:ext cx="7134958" cy="1563585"/>
            <a:chOff x="2277860" y="3145474"/>
            <a:chExt cx="7810558" cy="1711639"/>
          </a:xfrm>
        </p:grpSpPr>
        <p:grpSp>
          <p:nvGrpSpPr>
            <p:cNvPr id="10" name="组合 9">
              <a:extLst>
                <a:ext uri="{FF2B5EF4-FFF2-40B4-BE49-F238E27FC236}">
                  <a16:creationId xmlns:a16="http://schemas.microsoft.com/office/drawing/2014/main" id="{9DF6DCAC-0029-44BD-BCFF-25642153EF6A}"/>
                </a:ext>
              </a:extLst>
            </p:cNvPr>
            <p:cNvGrpSpPr/>
            <p:nvPr/>
          </p:nvGrpSpPr>
          <p:grpSpPr>
            <a:xfrm>
              <a:off x="2277860" y="3145474"/>
              <a:ext cx="7636280" cy="1711639"/>
              <a:chOff x="2139516" y="3429000"/>
              <a:chExt cx="7636280" cy="1711639"/>
            </a:xfrm>
          </p:grpSpPr>
          <p:sp>
            <p:nvSpPr>
              <p:cNvPr id="7" name="任意多边形: 形状 6">
                <a:extLst>
                  <a:ext uri="{FF2B5EF4-FFF2-40B4-BE49-F238E27FC236}">
                    <a16:creationId xmlns:a16="http://schemas.microsoft.com/office/drawing/2014/main" id="{275C7F0B-01B6-42F0-9D16-2F7540608A8A}"/>
                  </a:ext>
                </a:extLst>
              </p:cNvPr>
              <p:cNvSpPr/>
              <p:nvPr/>
            </p:nvSpPr>
            <p:spPr>
              <a:xfrm>
                <a:off x="2139516" y="3429002"/>
                <a:ext cx="1419224" cy="1711637"/>
              </a:xfrm>
              <a:custGeom>
                <a:avLst/>
                <a:gdLst>
                  <a:gd name="connsiteX0" fmla="*/ 1056442 w 2112886"/>
                  <a:gd name="connsiteY0" fmla="*/ 322300 h 2548220"/>
                  <a:gd name="connsiteX1" fmla="*/ 322299 w 2112886"/>
                  <a:gd name="connsiteY1" fmla="*/ 1056443 h 2548220"/>
                  <a:gd name="connsiteX2" fmla="*/ 1056442 w 2112886"/>
                  <a:gd name="connsiteY2" fmla="*/ 1790586 h 2548220"/>
                  <a:gd name="connsiteX3" fmla="*/ 1790585 w 2112886"/>
                  <a:gd name="connsiteY3" fmla="*/ 1056443 h 2548220"/>
                  <a:gd name="connsiteX4" fmla="*/ 1056442 w 2112886"/>
                  <a:gd name="connsiteY4" fmla="*/ 322300 h 2548220"/>
                  <a:gd name="connsiteX5" fmla="*/ 1056443 w 2112886"/>
                  <a:gd name="connsiteY5" fmla="*/ 0 h 2548220"/>
                  <a:gd name="connsiteX6" fmla="*/ 2112886 w 2112886"/>
                  <a:gd name="connsiteY6" fmla="*/ 1056443 h 2548220"/>
                  <a:gd name="connsiteX7" fmla="*/ 1803461 w 2112886"/>
                  <a:gd name="connsiteY7" fmla="*/ 1803461 h 2548220"/>
                  <a:gd name="connsiteX8" fmla="*/ 1790541 w 2112886"/>
                  <a:gd name="connsiteY8" fmla="*/ 1814121 h 2548220"/>
                  <a:gd name="connsiteX9" fmla="*/ 1056442 w 2112886"/>
                  <a:gd name="connsiteY9" fmla="*/ 2548220 h 2548220"/>
                  <a:gd name="connsiteX10" fmla="*/ 322334 w 2112886"/>
                  <a:gd name="connsiteY10" fmla="*/ 1814112 h 2548220"/>
                  <a:gd name="connsiteX11" fmla="*/ 309425 w 2112886"/>
                  <a:gd name="connsiteY11" fmla="*/ 1803461 h 2548220"/>
                  <a:gd name="connsiteX12" fmla="*/ 0 w 2112886"/>
                  <a:gd name="connsiteY12" fmla="*/ 1056443 h 2548220"/>
                  <a:gd name="connsiteX13" fmla="*/ 1056443 w 2112886"/>
                  <a:gd name="connsiteY13" fmla="*/ 0 h 254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12886" h="2548220">
                    <a:moveTo>
                      <a:pt x="1056442" y="322300"/>
                    </a:moveTo>
                    <a:cubicBezTo>
                      <a:pt x="650986" y="322300"/>
                      <a:pt x="322299" y="650987"/>
                      <a:pt x="322299" y="1056443"/>
                    </a:cubicBezTo>
                    <a:cubicBezTo>
                      <a:pt x="322299" y="1461899"/>
                      <a:pt x="650986" y="1790586"/>
                      <a:pt x="1056442" y="1790586"/>
                    </a:cubicBezTo>
                    <a:cubicBezTo>
                      <a:pt x="1461898" y="1790586"/>
                      <a:pt x="1790585" y="1461899"/>
                      <a:pt x="1790585" y="1056443"/>
                    </a:cubicBezTo>
                    <a:cubicBezTo>
                      <a:pt x="1790585" y="650987"/>
                      <a:pt x="1461898" y="322300"/>
                      <a:pt x="1056442" y="322300"/>
                    </a:cubicBezTo>
                    <a:close/>
                    <a:moveTo>
                      <a:pt x="1056443" y="0"/>
                    </a:moveTo>
                    <a:cubicBezTo>
                      <a:pt x="1639900" y="0"/>
                      <a:pt x="2112886" y="472986"/>
                      <a:pt x="2112886" y="1056443"/>
                    </a:cubicBezTo>
                    <a:cubicBezTo>
                      <a:pt x="2112886" y="1348172"/>
                      <a:pt x="1994640" y="1612283"/>
                      <a:pt x="1803461" y="1803461"/>
                    </a:cubicBezTo>
                    <a:lnTo>
                      <a:pt x="1790541" y="1814121"/>
                    </a:lnTo>
                    <a:lnTo>
                      <a:pt x="1056442" y="2548220"/>
                    </a:lnTo>
                    <a:lnTo>
                      <a:pt x="322334" y="1814112"/>
                    </a:lnTo>
                    <a:lnTo>
                      <a:pt x="309425" y="1803461"/>
                    </a:lnTo>
                    <a:cubicBezTo>
                      <a:pt x="118247" y="1612283"/>
                      <a:pt x="0" y="1348172"/>
                      <a:pt x="0" y="1056443"/>
                    </a:cubicBezTo>
                    <a:cubicBezTo>
                      <a:pt x="0" y="472986"/>
                      <a:pt x="472986" y="0"/>
                      <a:pt x="1056443" y="0"/>
                    </a:cubicBezTo>
                    <a:close/>
                  </a:path>
                </a:pathLst>
              </a:custGeom>
              <a:ln>
                <a:solidFill>
                  <a:srgbClr val="FFC000"/>
                </a:solidFill>
              </a:ln>
            </p:spPr>
            <p:style>
              <a:lnRef idx="2">
                <a:schemeClr val="accent4">
                  <a:shade val="50000"/>
                </a:schemeClr>
              </a:lnRef>
              <a:fillRef idx="1">
                <a:schemeClr val="accent4"/>
              </a:fillRef>
              <a:effectRef idx="0">
                <a:schemeClr val="accent4"/>
              </a:effectRef>
              <a:fontRef idx="minor">
                <a:schemeClr val="lt1"/>
              </a:fontRef>
            </p:style>
            <p:txBody>
              <a:bodyPr wrap="square" rtlCol="0" anchor="ctr">
                <a:noAutofit/>
              </a:bodyPr>
              <a:lstStyle/>
              <a:p>
                <a:pPr algn="ctr"/>
                <a:endParaRPr lang="zh-CN" altLang="en-US">
                  <a:solidFill>
                    <a:schemeClr val="tx1"/>
                  </a:solidFill>
                </a:endParaRPr>
              </a:p>
            </p:txBody>
          </p:sp>
          <p:sp>
            <p:nvSpPr>
              <p:cNvPr id="8" name="任意多边形: 形状 7">
                <a:extLst>
                  <a:ext uri="{FF2B5EF4-FFF2-40B4-BE49-F238E27FC236}">
                    <a16:creationId xmlns:a16="http://schemas.microsoft.com/office/drawing/2014/main" id="{1A73E847-70E5-43A9-BF1C-DA0AA10BE9D2}"/>
                  </a:ext>
                </a:extLst>
              </p:cNvPr>
              <p:cNvSpPr/>
              <p:nvPr/>
            </p:nvSpPr>
            <p:spPr>
              <a:xfrm>
                <a:off x="5248044" y="3429000"/>
                <a:ext cx="1419224" cy="1711637"/>
              </a:xfrm>
              <a:custGeom>
                <a:avLst/>
                <a:gdLst>
                  <a:gd name="connsiteX0" fmla="*/ 1056442 w 2112886"/>
                  <a:gd name="connsiteY0" fmla="*/ 322300 h 2548220"/>
                  <a:gd name="connsiteX1" fmla="*/ 322299 w 2112886"/>
                  <a:gd name="connsiteY1" fmla="*/ 1056443 h 2548220"/>
                  <a:gd name="connsiteX2" fmla="*/ 1056442 w 2112886"/>
                  <a:gd name="connsiteY2" fmla="*/ 1790586 h 2548220"/>
                  <a:gd name="connsiteX3" fmla="*/ 1790585 w 2112886"/>
                  <a:gd name="connsiteY3" fmla="*/ 1056443 h 2548220"/>
                  <a:gd name="connsiteX4" fmla="*/ 1056442 w 2112886"/>
                  <a:gd name="connsiteY4" fmla="*/ 322300 h 2548220"/>
                  <a:gd name="connsiteX5" fmla="*/ 1056443 w 2112886"/>
                  <a:gd name="connsiteY5" fmla="*/ 0 h 2548220"/>
                  <a:gd name="connsiteX6" fmla="*/ 2112886 w 2112886"/>
                  <a:gd name="connsiteY6" fmla="*/ 1056443 h 2548220"/>
                  <a:gd name="connsiteX7" fmla="*/ 1803461 w 2112886"/>
                  <a:gd name="connsiteY7" fmla="*/ 1803461 h 2548220"/>
                  <a:gd name="connsiteX8" fmla="*/ 1790541 w 2112886"/>
                  <a:gd name="connsiteY8" fmla="*/ 1814121 h 2548220"/>
                  <a:gd name="connsiteX9" fmla="*/ 1056442 w 2112886"/>
                  <a:gd name="connsiteY9" fmla="*/ 2548220 h 2548220"/>
                  <a:gd name="connsiteX10" fmla="*/ 322334 w 2112886"/>
                  <a:gd name="connsiteY10" fmla="*/ 1814112 h 2548220"/>
                  <a:gd name="connsiteX11" fmla="*/ 309425 w 2112886"/>
                  <a:gd name="connsiteY11" fmla="*/ 1803461 h 2548220"/>
                  <a:gd name="connsiteX12" fmla="*/ 0 w 2112886"/>
                  <a:gd name="connsiteY12" fmla="*/ 1056443 h 2548220"/>
                  <a:gd name="connsiteX13" fmla="*/ 1056443 w 2112886"/>
                  <a:gd name="connsiteY13" fmla="*/ 0 h 254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12886" h="2548220">
                    <a:moveTo>
                      <a:pt x="1056442" y="322300"/>
                    </a:moveTo>
                    <a:cubicBezTo>
                      <a:pt x="650986" y="322300"/>
                      <a:pt x="322299" y="650987"/>
                      <a:pt x="322299" y="1056443"/>
                    </a:cubicBezTo>
                    <a:cubicBezTo>
                      <a:pt x="322299" y="1461899"/>
                      <a:pt x="650986" y="1790586"/>
                      <a:pt x="1056442" y="1790586"/>
                    </a:cubicBezTo>
                    <a:cubicBezTo>
                      <a:pt x="1461898" y="1790586"/>
                      <a:pt x="1790585" y="1461899"/>
                      <a:pt x="1790585" y="1056443"/>
                    </a:cubicBezTo>
                    <a:cubicBezTo>
                      <a:pt x="1790585" y="650987"/>
                      <a:pt x="1461898" y="322300"/>
                      <a:pt x="1056442" y="322300"/>
                    </a:cubicBezTo>
                    <a:close/>
                    <a:moveTo>
                      <a:pt x="1056443" y="0"/>
                    </a:moveTo>
                    <a:cubicBezTo>
                      <a:pt x="1639900" y="0"/>
                      <a:pt x="2112886" y="472986"/>
                      <a:pt x="2112886" y="1056443"/>
                    </a:cubicBezTo>
                    <a:cubicBezTo>
                      <a:pt x="2112886" y="1348172"/>
                      <a:pt x="1994640" y="1612283"/>
                      <a:pt x="1803461" y="1803461"/>
                    </a:cubicBezTo>
                    <a:lnTo>
                      <a:pt x="1790541" y="1814121"/>
                    </a:lnTo>
                    <a:lnTo>
                      <a:pt x="1056442" y="2548220"/>
                    </a:lnTo>
                    <a:lnTo>
                      <a:pt x="322334" y="1814112"/>
                    </a:lnTo>
                    <a:lnTo>
                      <a:pt x="309425" y="1803461"/>
                    </a:lnTo>
                    <a:cubicBezTo>
                      <a:pt x="118247" y="1612283"/>
                      <a:pt x="0" y="1348172"/>
                      <a:pt x="0" y="1056443"/>
                    </a:cubicBezTo>
                    <a:cubicBezTo>
                      <a:pt x="0" y="472986"/>
                      <a:pt x="472986" y="0"/>
                      <a:pt x="1056443" y="0"/>
                    </a:cubicBezTo>
                    <a:close/>
                  </a:path>
                </a:pathLst>
              </a:custGeom>
              <a:solidFill>
                <a:srgbClr val="FF0000"/>
              </a:solidFill>
              <a:ln>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任意多边形: 形状 8">
                <a:extLst>
                  <a:ext uri="{FF2B5EF4-FFF2-40B4-BE49-F238E27FC236}">
                    <a16:creationId xmlns:a16="http://schemas.microsoft.com/office/drawing/2014/main" id="{BFE08E63-9CF2-48DF-BF63-05F457167CBD}"/>
                  </a:ext>
                </a:extLst>
              </p:cNvPr>
              <p:cNvSpPr/>
              <p:nvPr/>
            </p:nvSpPr>
            <p:spPr>
              <a:xfrm>
                <a:off x="8356572" y="3429001"/>
                <a:ext cx="1419224" cy="1711637"/>
              </a:xfrm>
              <a:custGeom>
                <a:avLst/>
                <a:gdLst>
                  <a:gd name="connsiteX0" fmla="*/ 1056442 w 2112886"/>
                  <a:gd name="connsiteY0" fmla="*/ 322300 h 2548220"/>
                  <a:gd name="connsiteX1" fmla="*/ 322299 w 2112886"/>
                  <a:gd name="connsiteY1" fmla="*/ 1056443 h 2548220"/>
                  <a:gd name="connsiteX2" fmla="*/ 1056442 w 2112886"/>
                  <a:gd name="connsiteY2" fmla="*/ 1790586 h 2548220"/>
                  <a:gd name="connsiteX3" fmla="*/ 1790585 w 2112886"/>
                  <a:gd name="connsiteY3" fmla="*/ 1056443 h 2548220"/>
                  <a:gd name="connsiteX4" fmla="*/ 1056442 w 2112886"/>
                  <a:gd name="connsiteY4" fmla="*/ 322300 h 2548220"/>
                  <a:gd name="connsiteX5" fmla="*/ 1056443 w 2112886"/>
                  <a:gd name="connsiteY5" fmla="*/ 0 h 2548220"/>
                  <a:gd name="connsiteX6" fmla="*/ 2112886 w 2112886"/>
                  <a:gd name="connsiteY6" fmla="*/ 1056443 h 2548220"/>
                  <a:gd name="connsiteX7" fmla="*/ 1803461 w 2112886"/>
                  <a:gd name="connsiteY7" fmla="*/ 1803461 h 2548220"/>
                  <a:gd name="connsiteX8" fmla="*/ 1790541 w 2112886"/>
                  <a:gd name="connsiteY8" fmla="*/ 1814121 h 2548220"/>
                  <a:gd name="connsiteX9" fmla="*/ 1056442 w 2112886"/>
                  <a:gd name="connsiteY9" fmla="*/ 2548220 h 2548220"/>
                  <a:gd name="connsiteX10" fmla="*/ 322334 w 2112886"/>
                  <a:gd name="connsiteY10" fmla="*/ 1814112 h 2548220"/>
                  <a:gd name="connsiteX11" fmla="*/ 309425 w 2112886"/>
                  <a:gd name="connsiteY11" fmla="*/ 1803461 h 2548220"/>
                  <a:gd name="connsiteX12" fmla="*/ 0 w 2112886"/>
                  <a:gd name="connsiteY12" fmla="*/ 1056443 h 2548220"/>
                  <a:gd name="connsiteX13" fmla="*/ 1056443 w 2112886"/>
                  <a:gd name="connsiteY13" fmla="*/ 0 h 254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12886" h="2548220">
                    <a:moveTo>
                      <a:pt x="1056442" y="322300"/>
                    </a:moveTo>
                    <a:cubicBezTo>
                      <a:pt x="650986" y="322300"/>
                      <a:pt x="322299" y="650987"/>
                      <a:pt x="322299" y="1056443"/>
                    </a:cubicBezTo>
                    <a:cubicBezTo>
                      <a:pt x="322299" y="1461899"/>
                      <a:pt x="650986" y="1790586"/>
                      <a:pt x="1056442" y="1790586"/>
                    </a:cubicBezTo>
                    <a:cubicBezTo>
                      <a:pt x="1461898" y="1790586"/>
                      <a:pt x="1790585" y="1461899"/>
                      <a:pt x="1790585" y="1056443"/>
                    </a:cubicBezTo>
                    <a:cubicBezTo>
                      <a:pt x="1790585" y="650987"/>
                      <a:pt x="1461898" y="322300"/>
                      <a:pt x="1056442" y="322300"/>
                    </a:cubicBezTo>
                    <a:close/>
                    <a:moveTo>
                      <a:pt x="1056443" y="0"/>
                    </a:moveTo>
                    <a:cubicBezTo>
                      <a:pt x="1639900" y="0"/>
                      <a:pt x="2112886" y="472986"/>
                      <a:pt x="2112886" y="1056443"/>
                    </a:cubicBezTo>
                    <a:cubicBezTo>
                      <a:pt x="2112886" y="1348172"/>
                      <a:pt x="1994640" y="1612283"/>
                      <a:pt x="1803461" y="1803461"/>
                    </a:cubicBezTo>
                    <a:lnTo>
                      <a:pt x="1790541" y="1814121"/>
                    </a:lnTo>
                    <a:lnTo>
                      <a:pt x="1056442" y="2548220"/>
                    </a:lnTo>
                    <a:lnTo>
                      <a:pt x="322334" y="1814112"/>
                    </a:lnTo>
                    <a:lnTo>
                      <a:pt x="309425" y="1803461"/>
                    </a:lnTo>
                    <a:cubicBezTo>
                      <a:pt x="118247" y="1612283"/>
                      <a:pt x="0" y="1348172"/>
                      <a:pt x="0" y="1056443"/>
                    </a:cubicBezTo>
                    <a:cubicBezTo>
                      <a:pt x="0" y="472986"/>
                      <a:pt x="472986" y="0"/>
                      <a:pt x="1056443" y="0"/>
                    </a:cubicBezTo>
                    <a:close/>
                  </a:path>
                </a:pathLst>
              </a:custGeom>
              <a:solidFill>
                <a:srgbClr val="0070C0"/>
              </a:solidFill>
              <a:ln>
                <a:solidFill>
                  <a:srgbClr val="0070C0"/>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13" name="文本框 12">
              <a:extLst>
                <a:ext uri="{FF2B5EF4-FFF2-40B4-BE49-F238E27FC236}">
                  <a16:creationId xmlns:a16="http://schemas.microsoft.com/office/drawing/2014/main" id="{F1BA970F-EBD0-454C-86C6-FA6B66046AB0}"/>
                </a:ext>
              </a:extLst>
            </p:cNvPr>
            <p:cNvSpPr txBox="1"/>
            <p:nvPr/>
          </p:nvSpPr>
          <p:spPr>
            <a:xfrm>
              <a:off x="2494117" y="3612170"/>
              <a:ext cx="1372338" cy="461665"/>
            </a:xfrm>
            <a:prstGeom prst="rect">
              <a:avLst/>
            </a:prstGeom>
            <a:noFill/>
          </p:spPr>
          <p:txBody>
            <a:bodyPr wrap="square" rtlCol="0">
              <a:spAutoFit/>
            </a:bodyPr>
            <a:lstStyle/>
            <a:p>
              <a:r>
                <a:rPr lang="en-US" altLang="zh-CN" sz="2400" b="1" dirty="0">
                  <a:latin typeface="+mn-ea"/>
                </a:rPr>
                <a:t>2010</a:t>
              </a:r>
              <a:endParaRPr lang="zh-CN" altLang="en-US" sz="2400" b="1" dirty="0">
                <a:latin typeface="+mn-ea"/>
              </a:endParaRPr>
            </a:p>
          </p:txBody>
        </p:sp>
        <p:sp>
          <p:nvSpPr>
            <p:cNvPr id="14" name="文本框 13">
              <a:extLst>
                <a:ext uri="{FF2B5EF4-FFF2-40B4-BE49-F238E27FC236}">
                  <a16:creationId xmlns:a16="http://schemas.microsoft.com/office/drawing/2014/main" id="{471FA4EB-12F5-4BAD-BAE3-286B87C7FFBC}"/>
                </a:ext>
              </a:extLst>
            </p:cNvPr>
            <p:cNvSpPr txBox="1"/>
            <p:nvPr/>
          </p:nvSpPr>
          <p:spPr>
            <a:xfrm>
              <a:off x="5591757" y="3612170"/>
              <a:ext cx="1372338" cy="461665"/>
            </a:xfrm>
            <a:prstGeom prst="rect">
              <a:avLst/>
            </a:prstGeom>
            <a:noFill/>
          </p:spPr>
          <p:txBody>
            <a:bodyPr wrap="square" rtlCol="0">
              <a:spAutoFit/>
            </a:bodyPr>
            <a:lstStyle/>
            <a:p>
              <a:r>
                <a:rPr lang="en-US" altLang="zh-CN" sz="2400" b="1" dirty="0">
                  <a:latin typeface="+mn-ea"/>
                </a:rPr>
                <a:t>2015</a:t>
              </a:r>
              <a:endParaRPr lang="zh-CN" altLang="en-US" sz="2400" b="1" dirty="0">
                <a:latin typeface="+mn-ea"/>
              </a:endParaRPr>
            </a:p>
          </p:txBody>
        </p:sp>
        <p:sp>
          <p:nvSpPr>
            <p:cNvPr id="15" name="文本框 14">
              <a:extLst>
                <a:ext uri="{FF2B5EF4-FFF2-40B4-BE49-F238E27FC236}">
                  <a16:creationId xmlns:a16="http://schemas.microsoft.com/office/drawing/2014/main" id="{10B37C05-D37A-433C-A863-8CC94EE1A1EC}"/>
                </a:ext>
              </a:extLst>
            </p:cNvPr>
            <p:cNvSpPr txBox="1"/>
            <p:nvPr/>
          </p:nvSpPr>
          <p:spPr>
            <a:xfrm>
              <a:off x="8716080" y="3619239"/>
              <a:ext cx="1372338" cy="461665"/>
            </a:xfrm>
            <a:prstGeom prst="rect">
              <a:avLst/>
            </a:prstGeom>
            <a:noFill/>
          </p:spPr>
          <p:txBody>
            <a:bodyPr wrap="square" rtlCol="0">
              <a:spAutoFit/>
            </a:bodyPr>
            <a:lstStyle/>
            <a:p>
              <a:r>
                <a:rPr lang="en-US" altLang="zh-CN" sz="2400" b="1" dirty="0">
                  <a:latin typeface="+mn-ea"/>
                </a:rPr>
                <a:t>2020</a:t>
              </a:r>
              <a:endParaRPr lang="zh-CN" altLang="en-US" sz="2400" b="1" dirty="0">
                <a:latin typeface="+mn-ea"/>
              </a:endParaRPr>
            </a:p>
          </p:txBody>
        </p:sp>
      </p:grpSp>
      <p:sp>
        <p:nvSpPr>
          <p:cNvPr id="16" name="内容占位符 2">
            <a:extLst>
              <a:ext uri="{FF2B5EF4-FFF2-40B4-BE49-F238E27FC236}">
                <a16:creationId xmlns:a16="http://schemas.microsoft.com/office/drawing/2014/main" id="{2220D87B-EB8B-43D0-B235-D9F9B0AF771D}"/>
              </a:ext>
            </a:extLst>
          </p:cNvPr>
          <p:cNvSpPr txBox="1">
            <a:spLocks/>
          </p:cNvSpPr>
          <p:nvPr/>
        </p:nvSpPr>
        <p:spPr>
          <a:xfrm>
            <a:off x="2641499" y="3957691"/>
            <a:ext cx="1550403" cy="1627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zh-CN" altLang="en-US" sz="2000" b="1" dirty="0">
                <a:latin typeface="+mn-ea"/>
              </a:rPr>
              <a:t>美国</a:t>
            </a:r>
            <a:endParaRPr lang="en-US" altLang="zh-CN" sz="2000" b="1" dirty="0">
              <a:latin typeface="+mn-ea"/>
            </a:endParaRPr>
          </a:p>
          <a:p>
            <a:pPr>
              <a:lnSpc>
                <a:spcPct val="100000"/>
              </a:lnSpc>
              <a:spcBef>
                <a:spcPts val="0"/>
              </a:spcBef>
            </a:pPr>
            <a:r>
              <a:rPr lang="zh-CN" altLang="en-US" sz="2000" b="1" dirty="0">
                <a:latin typeface="+mn-ea"/>
              </a:rPr>
              <a:t>欧洲</a:t>
            </a:r>
            <a:endParaRPr lang="en-US" altLang="zh-CN" sz="2000" b="1" dirty="0">
              <a:latin typeface="+mn-ea"/>
            </a:endParaRPr>
          </a:p>
          <a:p>
            <a:pPr>
              <a:lnSpc>
                <a:spcPct val="100000"/>
              </a:lnSpc>
              <a:spcBef>
                <a:spcPts val="0"/>
              </a:spcBef>
            </a:pPr>
            <a:r>
              <a:rPr lang="zh-CN" altLang="en-US" sz="2000" b="1" dirty="0">
                <a:latin typeface="+mn-ea"/>
              </a:rPr>
              <a:t>日本</a:t>
            </a:r>
            <a:endParaRPr lang="zh-CN" altLang="en-US" sz="2400" b="1" dirty="0">
              <a:latin typeface="+mn-ea"/>
            </a:endParaRPr>
          </a:p>
        </p:txBody>
      </p:sp>
      <p:sp>
        <p:nvSpPr>
          <p:cNvPr id="18" name="内容占位符 2">
            <a:extLst>
              <a:ext uri="{FF2B5EF4-FFF2-40B4-BE49-F238E27FC236}">
                <a16:creationId xmlns:a16="http://schemas.microsoft.com/office/drawing/2014/main" id="{00D5DF50-A589-4D4E-961E-D1AA0C2DA6B7}"/>
              </a:ext>
            </a:extLst>
          </p:cNvPr>
          <p:cNvSpPr txBox="1">
            <a:spLocks/>
          </p:cNvSpPr>
          <p:nvPr/>
        </p:nvSpPr>
        <p:spPr>
          <a:xfrm>
            <a:off x="5619585" y="3957691"/>
            <a:ext cx="1819225" cy="19749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zh-CN" altLang="en-US" sz="2000" b="1" dirty="0">
                <a:latin typeface="+mn-ea"/>
              </a:rPr>
              <a:t>美国</a:t>
            </a:r>
            <a:endParaRPr lang="en-US" altLang="zh-CN" sz="2000" b="1" dirty="0">
              <a:latin typeface="+mn-ea"/>
            </a:endParaRPr>
          </a:p>
          <a:p>
            <a:pPr>
              <a:lnSpc>
                <a:spcPct val="100000"/>
              </a:lnSpc>
              <a:spcBef>
                <a:spcPts val="0"/>
              </a:spcBef>
            </a:pPr>
            <a:r>
              <a:rPr lang="zh-CN" altLang="en-US" sz="2000" b="1" dirty="0">
                <a:latin typeface="+mn-ea"/>
              </a:rPr>
              <a:t>欧洲</a:t>
            </a:r>
            <a:endParaRPr lang="en-US" altLang="zh-CN" sz="2000" b="1" dirty="0">
              <a:latin typeface="+mn-ea"/>
            </a:endParaRPr>
          </a:p>
          <a:p>
            <a:pPr>
              <a:lnSpc>
                <a:spcPct val="100000"/>
              </a:lnSpc>
              <a:spcBef>
                <a:spcPts val="0"/>
              </a:spcBef>
            </a:pPr>
            <a:r>
              <a:rPr lang="zh-CN" altLang="en-US" sz="2000" b="1" dirty="0">
                <a:latin typeface="+mn-ea"/>
              </a:rPr>
              <a:t>日本</a:t>
            </a:r>
            <a:endParaRPr lang="en-US" altLang="zh-CN" sz="2000" b="1" dirty="0">
              <a:latin typeface="+mn-ea"/>
            </a:endParaRPr>
          </a:p>
          <a:p>
            <a:pPr>
              <a:lnSpc>
                <a:spcPct val="100000"/>
              </a:lnSpc>
              <a:spcBef>
                <a:spcPts val="0"/>
              </a:spcBef>
            </a:pPr>
            <a:r>
              <a:rPr lang="zh-CN" altLang="en-US" sz="2000" b="1" dirty="0">
                <a:latin typeface="+mn-ea"/>
              </a:rPr>
              <a:t>拉丁美洲</a:t>
            </a:r>
          </a:p>
        </p:txBody>
      </p:sp>
      <p:sp>
        <p:nvSpPr>
          <p:cNvPr id="19" name="内容占位符 2">
            <a:extLst>
              <a:ext uri="{FF2B5EF4-FFF2-40B4-BE49-F238E27FC236}">
                <a16:creationId xmlns:a16="http://schemas.microsoft.com/office/drawing/2014/main" id="{4914536A-1B11-4639-AA9A-4AA187FC4D03}"/>
              </a:ext>
            </a:extLst>
          </p:cNvPr>
          <p:cNvSpPr txBox="1">
            <a:spLocks/>
          </p:cNvSpPr>
          <p:nvPr/>
        </p:nvSpPr>
        <p:spPr>
          <a:xfrm>
            <a:off x="8473659" y="3957691"/>
            <a:ext cx="2880141" cy="24924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zh-CN" altLang="en-US" sz="2000" b="1" dirty="0">
                <a:latin typeface="+mn-ea"/>
              </a:rPr>
              <a:t>美国</a:t>
            </a:r>
            <a:endParaRPr lang="en-US" altLang="zh-CN" sz="2000" b="1" dirty="0">
              <a:latin typeface="+mn-ea"/>
            </a:endParaRPr>
          </a:p>
          <a:p>
            <a:pPr>
              <a:lnSpc>
                <a:spcPct val="100000"/>
              </a:lnSpc>
              <a:spcBef>
                <a:spcPts val="0"/>
              </a:spcBef>
            </a:pPr>
            <a:r>
              <a:rPr lang="zh-CN" altLang="en-US" sz="2000" b="1" dirty="0">
                <a:latin typeface="+mn-ea"/>
              </a:rPr>
              <a:t>欧洲</a:t>
            </a:r>
            <a:endParaRPr lang="en-US" altLang="zh-CN" sz="2000" b="1" dirty="0">
              <a:latin typeface="+mn-ea"/>
            </a:endParaRPr>
          </a:p>
          <a:p>
            <a:pPr>
              <a:lnSpc>
                <a:spcPct val="100000"/>
              </a:lnSpc>
              <a:spcBef>
                <a:spcPts val="0"/>
              </a:spcBef>
            </a:pPr>
            <a:r>
              <a:rPr lang="zh-CN" altLang="en-US" sz="2000" b="1" dirty="0">
                <a:latin typeface="+mn-ea"/>
              </a:rPr>
              <a:t>日本</a:t>
            </a:r>
            <a:endParaRPr lang="en-US" altLang="zh-CN" sz="2000" b="1" dirty="0">
              <a:latin typeface="+mn-ea"/>
            </a:endParaRPr>
          </a:p>
          <a:p>
            <a:pPr>
              <a:lnSpc>
                <a:spcPct val="100000"/>
              </a:lnSpc>
              <a:spcBef>
                <a:spcPts val="0"/>
              </a:spcBef>
            </a:pPr>
            <a:r>
              <a:rPr lang="zh-CN" altLang="en-US" sz="2000" b="1" dirty="0">
                <a:latin typeface="+mn-ea"/>
              </a:rPr>
              <a:t>拉丁美洲</a:t>
            </a:r>
            <a:endParaRPr lang="en-US" altLang="zh-CN" sz="2000" b="1" dirty="0">
              <a:latin typeface="+mn-ea"/>
            </a:endParaRPr>
          </a:p>
          <a:p>
            <a:pPr>
              <a:lnSpc>
                <a:spcPct val="100000"/>
              </a:lnSpc>
              <a:spcBef>
                <a:spcPts val="0"/>
              </a:spcBef>
            </a:pPr>
            <a:r>
              <a:rPr lang="zh-CN" altLang="en-US" sz="2000" b="1" dirty="0">
                <a:solidFill>
                  <a:srgbClr val="FF0000"/>
                </a:solidFill>
                <a:latin typeface="+mn-ea"/>
              </a:rPr>
              <a:t>中国</a:t>
            </a:r>
            <a:endParaRPr lang="en-US" altLang="zh-CN" sz="2000" b="1" dirty="0">
              <a:solidFill>
                <a:srgbClr val="FF0000"/>
              </a:solidFill>
              <a:latin typeface="+mn-ea"/>
            </a:endParaRPr>
          </a:p>
          <a:p>
            <a:pPr>
              <a:lnSpc>
                <a:spcPct val="100000"/>
              </a:lnSpc>
              <a:spcBef>
                <a:spcPts val="0"/>
              </a:spcBef>
            </a:pPr>
            <a:r>
              <a:rPr lang="zh-CN" altLang="en-US" sz="2000" b="1" dirty="0">
                <a:solidFill>
                  <a:srgbClr val="FF0000"/>
                </a:solidFill>
                <a:latin typeface="+mn-ea"/>
              </a:rPr>
              <a:t>印度尼西亚</a:t>
            </a:r>
            <a:endParaRPr lang="en-US" altLang="zh-CN" sz="2000" b="1" dirty="0">
              <a:solidFill>
                <a:srgbClr val="FF0000"/>
              </a:solidFill>
              <a:latin typeface="+mn-ea"/>
            </a:endParaRPr>
          </a:p>
          <a:p>
            <a:pPr>
              <a:lnSpc>
                <a:spcPct val="100000"/>
              </a:lnSpc>
              <a:spcBef>
                <a:spcPts val="0"/>
              </a:spcBef>
            </a:pPr>
            <a:r>
              <a:rPr lang="zh-CN" altLang="en-US" sz="2000" b="1" dirty="0">
                <a:solidFill>
                  <a:srgbClr val="FF0000"/>
                </a:solidFill>
                <a:latin typeface="+mn-ea"/>
              </a:rPr>
              <a:t>其他</a:t>
            </a:r>
            <a:r>
              <a:rPr lang="en-US" altLang="zh-CN" sz="2000" b="1" dirty="0">
                <a:solidFill>
                  <a:srgbClr val="FF0000"/>
                </a:solidFill>
                <a:latin typeface="+mn-ea"/>
              </a:rPr>
              <a:t>APAC</a:t>
            </a:r>
            <a:r>
              <a:rPr lang="zh-CN" altLang="en-US" sz="2000" b="1" dirty="0">
                <a:solidFill>
                  <a:srgbClr val="FF0000"/>
                </a:solidFill>
                <a:latin typeface="+mn-ea"/>
              </a:rPr>
              <a:t>国家</a:t>
            </a:r>
            <a:r>
              <a:rPr lang="en-US" altLang="zh-CN" sz="2000" b="1" dirty="0">
                <a:solidFill>
                  <a:srgbClr val="FF0000"/>
                </a:solidFill>
                <a:latin typeface="+mn-ea"/>
              </a:rPr>
              <a:t>?</a:t>
            </a:r>
          </a:p>
          <a:p>
            <a:pPr>
              <a:lnSpc>
                <a:spcPct val="100000"/>
              </a:lnSpc>
              <a:spcBef>
                <a:spcPts val="0"/>
              </a:spcBef>
            </a:pPr>
            <a:endParaRPr lang="zh-CN" altLang="en-US" sz="2000" b="1" dirty="0">
              <a:latin typeface="+mn-ea"/>
            </a:endParaRPr>
          </a:p>
        </p:txBody>
      </p:sp>
    </p:spTree>
    <p:extLst>
      <p:ext uri="{BB962C8B-B14F-4D97-AF65-F5344CB8AC3E}">
        <p14:creationId xmlns:p14="http://schemas.microsoft.com/office/powerpoint/2010/main" val="1578580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F33891F-948A-49CE-8C90-73E5B98C835A}"/>
              </a:ext>
            </a:extLst>
          </p:cNvPr>
          <p:cNvSpPr>
            <a:spLocks noGrp="1"/>
          </p:cNvSpPr>
          <p:nvPr>
            <p:ph idx="1"/>
          </p:nvPr>
        </p:nvSpPr>
        <p:spPr/>
        <p:txBody>
          <a:bodyPr/>
          <a:lstStyle/>
          <a:p>
            <a:r>
              <a:rPr lang="zh-CN" altLang="en-US" b="1" dirty="0">
                <a:latin typeface="+mn-ea"/>
              </a:rPr>
              <a:t>为了获得一致和可靠的数据</a:t>
            </a:r>
            <a:endParaRPr lang="en-US" altLang="zh-CN" b="1" dirty="0">
              <a:latin typeface="+mn-ea"/>
            </a:endParaRPr>
          </a:p>
          <a:p>
            <a:pPr marL="0" indent="0">
              <a:buNone/>
            </a:pPr>
            <a:endParaRPr lang="en-US" altLang="zh-CN" b="1" dirty="0">
              <a:latin typeface="+mn-ea"/>
            </a:endParaRPr>
          </a:p>
          <a:p>
            <a:r>
              <a:rPr lang="zh-CN" altLang="en-US" b="1" dirty="0">
                <a:latin typeface="+mn-ea"/>
              </a:rPr>
              <a:t>为确定</a:t>
            </a:r>
            <a:r>
              <a:rPr lang="en-US" altLang="zh-CN" b="1" dirty="0">
                <a:latin typeface="+mn-ea"/>
              </a:rPr>
              <a:t>IOFI</a:t>
            </a:r>
            <a:r>
              <a:rPr lang="zh-CN" altLang="en-US" b="1" dirty="0">
                <a:latin typeface="+mn-ea"/>
              </a:rPr>
              <a:t>工作的优先次序</a:t>
            </a:r>
            <a:endParaRPr lang="en-US" altLang="zh-CN" b="1" dirty="0">
              <a:latin typeface="+mn-ea"/>
            </a:endParaRPr>
          </a:p>
          <a:p>
            <a:pPr marL="0" indent="0">
              <a:buNone/>
            </a:pPr>
            <a:endParaRPr lang="en-US" altLang="zh-CN" b="1" dirty="0">
              <a:latin typeface="+mn-ea"/>
            </a:endParaRPr>
          </a:p>
          <a:p>
            <a:r>
              <a:rPr lang="zh-CN" altLang="en-US" b="1" dirty="0">
                <a:latin typeface="+mn-ea"/>
              </a:rPr>
              <a:t>用于安全评估中的暴露计算（</a:t>
            </a:r>
            <a:r>
              <a:rPr lang="en-US" altLang="zh-CN" b="1" dirty="0">
                <a:latin typeface="+mn-ea"/>
              </a:rPr>
              <a:t>JECFA</a:t>
            </a:r>
            <a:r>
              <a:rPr lang="zh-CN" altLang="en-US" b="1" dirty="0">
                <a:latin typeface="+mn-ea"/>
              </a:rPr>
              <a:t>、</a:t>
            </a:r>
            <a:r>
              <a:rPr lang="en-US" altLang="zh-CN" b="1" dirty="0">
                <a:latin typeface="+mn-ea"/>
              </a:rPr>
              <a:t>FEMA</a:t>
            </a:r>
            <a:r>
              <a:rPr lang="zh-CN" altLang="en-US" b="1" dirty="0">
                <a:latin typeface="+mn-ea"/>
              </a:rPr>
              <a:t>、</a:t>
            </a:r>
            <a:r>
              <a:rPr lang="en-US" altLang="zh-CN" b="1" dirty="0">
                <a:latin typeface="+mn-ea"/>
              </a:rPr>
              <a:t>EFSA </a:t>
            </a:r>
            <a:r>
              <a:rPr lang="zh-CN" altLang="en-US" b="1" dirty="0">
                <a:latin typeface="+mn-ea"/>
              </a:rPr>
              <a:t>等）</a:t>
            </a:r>
          </a:p>
        </p:txBody>
      </p:sp>
      <p:sp>
        <p:nvSpPr>
          <p:cNvPr id="4" name="标题 1">
            <a:extLst>
              <a:ext uri="{FF2B5EF4-FFF2-40B4-BE49-F238E27FC236}">
                <a16:creationId xmlns:a16="http://schemas.microsoft.com/office/drawing/2014/main" id="{CBFBFB32-B393-40D4-B654-205739B37489}"/>
              </a:ext>
            </a:extLst>
          </p:cNvPr>
          <p:cNvSpPr>
            <a:spLocks noGrp="1"/>
          </p:cNvSpPr>
          <p:nvPr>
            <p:ph type="title"/>
          </p:nvPr>
        </p:nvSpPr>
        <p:spPr>
          <a:xfrm>
            <a:off x="838200" y="169810"/>
            <a:ext cx="10515600" cy="1325563"/>
          </a:xfrm>
        </p:spPr>
        <p:txBody>
          <a:bodyPr/>
          <a:lstStyle/>
          <a:p>
            <a:r>
              <a:rPr lang="zh-CN" altLang="en-US" b="1" dirty="0">
                <a:solidFill>
                  <a:srgbClr val="0070C0"/>
                </a:solidFill>
                <a:latin typeface="+mj-ea"/>
              </a:rPr>
              <a:t>为什么要进行用量调查？</a:t>
            </a:r>
          </a:p>
        </p:txBody>
      </p:sp>
    </p:spTree>
    <p:extLst>
      <p:ext uri="{BB962C8B-B14F-4D97-AF65-F5344CB8AC3E}">
        <p14:creationId xmlns:p14="http://schemas.microsoft.com/office/powerpoint/2010/main" val="4008467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F33891F-948A-49CE-8C90-73E5B98C835A}"/>
              </a:ext>
            </a:extLst>
          </p:cNvPr>
          <p:cNvSpPr>
            <a:spLocks noGrp="1"/>
          </p:cNvSpPr>
          <p:nvPr>
            <p:ph idx="1"/>
          </p:nvPr>
        </p:nvSpPr>
        <p:spPr>
          <a:xfrm>
            <a:off x="838200" y="1275204"/>
            <a:ext cx="10515600" cy="2657598"/>
          </a:xfrm>
        </p:spPr>
        <p:txBody>
          <a:bodyPr/>
          <a:lstStyle/>
          <a:p>
            <a:pPr marL="0" indent="0" algn="ctr">
              <a:lnSpc>
                <a:spcPct val="100000"/>
              </a:lnSpc>
              <a:spcBef>
                <a:spcPts val="0"/>
              </a:spcBef>
              <a:buNone/>
            </a:pPr>
            <a:r>
              <a:rPr lang="zh-CN" altLang="en-US" sz="2400" b="1" dirty="0">
                <a:latin typeface="+mn-ea"/>
              </a:rPr>
              <a:t>每家企业在</a:t>
            </a:r>
            <a:r>
              <a:rPr lang="en-US" altLang="zh-CN" sz="2400" b="1" dirty="0">
                <a:latin typeface="+mn-ea"/>
              </a:rPr>
              <a:t>2020</a:t>
            </a:r>
            <a:r>
              <a:rPr lang="zh-CN" altLang="en-US" sz="2400" b="1" dirty="0">
                <a:latin typeface="+mn-ea"/>
              </a:rPr>
              <a:t>年期间使用</a:t>
            </a:r>
            <a:r>
              <a:rPr lang="en-US" altLang="zh-CN" sz="2400" b="1" dirty="0">
                <a:latin typeface="+mn-ea"/>
              </a:rPr>
              <a:t>/</a:t>
            </a:r>
            <a:r>
              <a:rPr lang="zh-CN" altLang="en-US" sz="2400" b="1" dirty="0">
                <a:latin typeface="+mn-ea"/>
              </a:rPr>
              <a:t>销售的香料的数量（</a:t>
            </a:r>
            <a:r>
              <a:rPr lang="en-US" altLang="zh-CN" sz="2400" b="1" dirty="0">
                <a:latin typeface="+mn-ea"/>
              </a:rPr>
              <a:t>kg</a:t>
            </a:r>
            <a:r>
              <a:rPr lang="zh-CN" altLang="en-US" sz="2400" b="1" dirty="0">
                <a:latin typeface="+mn-ea"/>
              </a:rPr>
              <a:t>）。</a:t>
            </a:r>
            <a:endParaRPr lang="en-US" altLang="zh-CN" sz="2400" b="1" dirty="0">
              <a:latin typeface="+mn-ea"/>
            </a:endParaRPr>
          </a:p>
          <a:p>
            <a:pPr marL="0" indent="0" algn="ctr">
              <a:lnSpc>
                <a:spcPct val="100000"/>
              </a:lnSpc>
              <a:spcBef>
                <a:spcPts val="0"/>
              </a:spcBef>
              <a:buNone/>
            </a:pPr>
            <a:endParaRPr lang="en-US" altLang="zh-CN" sz="2400" b="1" dirty="0">
              <a:latin typeface="+mn-ea"/>
            </a:endParaRPr>
          </a:p>
          <a:p>
            <a:pPr marL="0" indent="0" algn="ctr">
              <a:lnSpc>
                <a:spcPct val="100000"/>
              </a:lnSpc>
              <a:spcBef>
                <a:spcPts val="0"/>
              </a:spcBef>
              <a:buNone/>
            </a:pPr>
            <a:r>
              <a:rPr lang="zh-CN" altLang="en-US" sz="2400" b="1" dirty="0">
                <a:latin typeface="+mn-ea"/>
              </a:rPr>
              <a:t>该调查由两份清单组成，共包含</a:t>
            </a:r>
            <a:r>
              <a:rPr lang="en-US" altLang="zh-CN" sz="2400" b="1" dirty="0">
                <a:latin typeface="+mn-ea"/>
              </a:rPr>
              <a:t>3000</a:t>
            </a:r>
            <a:r>
              <a:rPr lang="zh-CN" altLang="en-US" sz="2400" b="1" dirty="0">
                <a:latin typeface="+mn-ea"/>
              </a:rPr>
              <a:t>多种物质*。</a:t>
            </a:r>
            <a:endParaRPr lang="en-US" altLang="zh-CN" sz="2400" b="1" dirty="0">
              <a:latin typeface="+mn-ea"/>
            </a:endParaRPr>
          </a:p>
          <a:p>
            <a:pPr marL="0" indent="0" algn="ctr">
              <a:lnSpc>
                <a:spcPct val="100000"/>
              </a:lnSpc>
              <a:spcBef>
                <a:spcPts val="0"/>
              </a:spcBef>
              <a:buNone/>
            </a:pPr>
            <a:endParaRPr lang="en-US" altLang="zh-CN" sz="1600" b="1" dirty="0">
              <a:latin typeface="+mn-ea"/>
            </a:endParaRPr>
          </a:p>
          <a:p>
            <a:pPr marL="0" indent="0" algn="ctr">
              <a:lnSpc>
                <a:spcPct val="100000"/>
              </a:lnSpc>
              <a:spcBef>
                <a:spcPts val="0"/>
              </a:spcBef>
              <a:buNone/>
            </a:pPr>
            <a:r>
              <a:rPr lang="zh-CN" altLang="en-US" sz="1800" b="1" dirty="0">
                <a:latin typeface="+mn-ea"/>
              </a:rPr>
              <a:t>*除了</a:t>
            </a:r>
            <a:r>
              <a:rPr lang="en-US" altLang="zh-CN" sz="1800" b="1" dirty="0">
                <a:latin typeface="+mn-ea"/>
              </a:rPr>
              <a:t>IOFI 2020 CDS</a:t>
            </a:r>
            <a:r>
              <a:rPr lang="zh-CN" altLang="en-US" sz="1800" b="1" dirty="0">
                <a:latin typeface="+mn-ea"/>
              </a:rPr>
              <a:t>和</a:t>
            </a:r>
            <a:r>
              <a:rPr lang="en-US" altLang="zh-CN" sz="1800" b="1" dirty="0">
                <a:latin typeface="+mn-ea"/>
              </a:rPr>
              <a:t>NCS</a:t>
            </a:r>
            <a:r>
              <a:rPr lang="zh-CN" altLang="en-US" sz="1800" b="1" dirty="0">
                <a:latin typeface="+mn-ea"/>
              </a:rPr>
              <a:t>用量调查表上的物质外，区域协会可以在其调查表上增加协会认为合适的其他成分，并根据区域规定删除物质。</a:t>
            </a:r>
            <a:endParaRPr lang="en-US" altLang="zh-CN" sz="1800" b="1" dirty="0">
              <a:latin typeface="+mn-ea"/>
            </a:endParaRPr>
          </a:p>
          <a:p>
            <a:pPr marL="0" indent="0" algn="ctr">
              <a:lnSpc>
                <a:spcPct val="100000"/>
              </a:lnSpc>
              <a:spcBef>
                <a:spcPts val="0"/>
              </a:spcBef>
              <a:buNone/>
            </a:pPr>
            <a:r>
              <a:rPr lang="zh-CN" altLang="en-US" sz="1800" b="1" dirty="0">
                <a:latin typeface="+mn-ea"/>
              </a:rPr>
              <a:t>例如，对于欧洲的 </a:t>
            </a:r>
            <a:r>
              <a:rPr lang="en-US" altLang="zh-CN" sz="1800" b="1" dirty="0">
                <a:latin typeface="+mn-ea"/>
              </a:rPr>
              <a:t>EFFA </a:t>
            </a:r>
            <a:r>
              <a:rPr lang="zh-CN" altLang="en-US" sz="1800" b="1" dirty="0">
                <a:latin typeface="+mn-ea"/>
              </a:rPr>
              <a:t>调查，将包括欧盟清单中仅限欧洲的香料，而未包括在欧盟清单中的 </a:t>
            </a:r>
            <a:r>
              <a:rPr lang="en-US" altLang="zh-CN" sz="1800" b="1" dirty="0">
                <a:latin typeface="+mn-ea"/>
              </a:rPr>
              <a:t>FEMA GRAS</a:t>
            </a:r>
            <a:r>
              <a:rPr lang="zh-CN" altLang="en-US" sz="1800" b="1" dirty="0">
                <a:latin typeface="+mn-ea"/>
              </a:rPr>
              <a:t>香料将不接受调查。</a:t>
            </a:r>
          </a:p>
        </p:txBody>
      </p:sp>
      <p:sp>
        <p:nvSpPr>
          <p:cNvPr id="4" name="标题 1">
            <a:extLst>
              <a:ext uri="{FF2B5EF4-FFF2-40B4-BE49-F238E27FC236}">
                <a16:creationId xmlns:a16="http://schemas.microsoft.com/office/drawing/2014/main" id="{CBFBFB32-B393-40D4-B654-205739B37489}"/>
              </a:ext>
            </a:extLst>
          </p:cNvPr>
          <p:cNvSpPr>
            <a:spLocks noGrp="1"/>
          </p:cNvSpPr>
          <p:nvPr>
            <p:ph type="title"/>
          </p:nvPr>
        </p:nvSpPr>
        <p:spPr>
          <a:xfrm>
            <a:off x="838200" y="169810"/>
            <a:ext cx="10515600" cy="1325563"/>
          </a:xfrm>
        </p:spPr>
        <p:txBody>
          <a:bodyPr/>
          <a:lstStyle/>
          <a:p>
            <a:r>
              <a:rPr lang="zh-CN" altLang="en-US" b="1" dirty="0">
                <a:solidFill>
                  <a:srgbClr val="0070C0"/>
                </a:solidFill>
                <a:latin typeface="+mj-ea"/>
              </a:rPr>
              <a:t>调查的是什么？</a:t>
            </a:r>
          </a:p>
        </p:txBody>
      </p:sp>
      <p:grpSp>
        <p:nvGrpSpPr>
          <p:cNvPr id="9" name="组合 8">
            <a:extLst>
              <a:ext uri="{FF2B5EF4-FFF2-40B4-BE49-F238E27FC236}">
                <a16:creationId xmlns:a16="http://schemas.microsoft.com/office/drawing/2014/main" id="{C5408592-9799-4C58-A5C3-B9FBFE19FB6B}"/>
              </a:ext>
            </a:extLst>
          </p:cNvPr>
          <p:cNvGrpSpPr/>
          <p:nvPr/>
        </p:nvGrpSpPr>
        <p:grpSpPr>
          <a:xfrm>
            <a:off x="1624613" y="4102974"/>
            <a:ext cx="4225771" cy="2414716"/>
            <a:chOff x="1065320" y="4181393"/>
            <a:chExt cx="4225771" cy="2414716"/>
          </a:xfrm>
        </p:grpSpPr>
        <p:sp>
          <p:nvSpPr>
            <p:cNvPr id="2" name="矩形: 圆角 1">
              <a:extLst>
                <a:ext uri="{FF2B5EF4-FFF2-40B4-BE49-F238E27FC236}">
                  <a16:creationId xmlns:a16="http://schemas.microsoft.com/office/drawing/2014/main" id="{B43CC5F3-16AD-4485-8DD0-C873B14C4D7C}"/>
                </a:ext>
              </a:extLst>
            </p:cNvPr>
            <p:cNvSpPr/>
            <p:nvPr/>
          </p:nvSpPr>
          <p:spPr>
            <a:xfrm>
              <a:off x="1065320" y="4181393"/>
              <a:ext cx="4225771" cy="24147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B1CF52AE-1ECC-4402-9E24-56A760B18836}"/>
                </a:ext>
              </a:extLst>
            </p:cNvPr>
            <p:cNvSpPr txBox="1"/>
            <p:nvPr/>
          </p:nvSpPr>
          <p:spPr>
            <a:xfrm>
              <a:off x="2620758" y="4413681"/>
              <a:ext cx="1114887" cy="461665"/>
            </a:xfrm>
            <a:prstGeom prst="rect">
              <a:avLst/>
            </a:prstGeom>
            <a:noFill/>
          </p:spPr>
          <p:txBody>
            <a:bodyPr wrap="square" rtlCol="0">
              <a:spAutoFit/>
            </a:bodyPr>
            <a:lstStyle/>
            <a:p>
              <a:pPr algn="ctr"/>
              <a:r>
                <a:rPr lang="en-US" altLang="zh-CN" sz="2400" b="1" dirty="0">
                  <a:solidFill>
                    <a:schemeClr val="bg1"/>
                  </a:solidFill>
                  <a:latin typeface="+mn-ea"/>
                </a:rPr>
                <a:t>CDS</a:t>
              </a:r>
              <a:endParaRPr lang="zh-CN" altLang="en-US" sz="2400" b="1" dirty="0">
                <a:solidFill>
                  <a:schemeClr val="bg1"/>
                </a:solidFill>
                <a:latin typeface="+mn-ea"/>
              </a:endParaRPr>
            </a:p>
          </p:txBody>
        </p:sp>
        <p:sp>
          <p:nvSpPr>
            <p:cNvPr id="6" name="文本框 5">
              <a:extLst>
                <a:ext uri="{FF2B5EF4-FFF2-40B4-BE49-F238E27FC236}">
                  <a16:creationId xmlns:a16="http://schemas.microsoft.com/office/drawing/2014/main" id="{92E392B7-FE27-4C7D-82B6-3DB50550ADE3}"/>
                </a:ext>
              </a:extLst>
            </p:cNvPr>
            <p:cNvSpPr txBox="1"/>
            <p:nvPr/>
          </p:nvSpPr>
          <p:spPr>
            <a:xfrm>
              <a:off x="1207360" y="5019444"/>
              <a:ext cx="3941685" cy="400110"/>
            </a:xfrm>
            <a:prstGeom prst="rect">
              <a:avLst/>
            </a:prstGeom>
            <a:solidFill>
              <a:schemeClr val="bg1"/>
            </a:solidFill>
            <a:ln>
              <a:solidFill>
                <a:schemeClr val="bg1">
                  <a:lumMod val="50000"/>
                </a:schemeClr>
              </a:solidFill>
            </a:ln>
          </p:spPr>
          <p:txBody>
            <a:bodyPr wrap="square" rtlCol="0">
              <a:spAutoFit/>
            </a:bodyPr>
            <a:lstStyle/>
            <a:p>
              <a:pPr algn="ctr"/>
              <a:r>
                <a:rPr lang="en-US" altLang="zh-CN" sz="2000" b="1" dirty="0">
                  <a:latin typeface="+mn-ea"/>
                </a:rPr>
                <a:t>JECFA</a:t>
              </a:r>
              <a:r>
                <a:rPr lang="zh-CN" altLang="en-US" sz="2000" b="1" dirty="0">
                  <a:latin typeface="+mn-ea"/>
                </a:rPr>
                <a:t>（核心清单）</a:t>
              </a:r>
            </a:p>
          </p:txBody>
        </p:sp>
        <p:sp>
          <p:nvSpPr>
            <p:cNvPr id="7" name="文本框 6">
              <a:extLst>
                <a:ext uri="{FF2B5EF4-FFF2-40B4-BE49-F238E27FC236}">
                  <a16:creationId xmlns:a16="http://schemas.microsoft.com/office/drawing/2014/main" id="{8D395CC1-7D9E-4C90-AE21-F8C9551E3EB9}"/>
                </a:ext>
              </a:extLst>
            </p:cNvPr>
            <p:cNvSpPr txBox="1"/>
            <p:nvPr/>
          </p:nvSpPr>
          <p:spPr>
            <a:xfrm>
              <a:off x="1207362" y="5707749"/>
              <a:ext cx="3941685" cy="400110"/>
            </a:xfrm>
            <a:prstGeom prst="rect">
              <a:avLst/>
            </a:prstGeom>
            <a:solidFill>
              <a:schemeClr val="bg1"/>
            </a:solidFill>
            <a:ln>
              <a:solidFill>
                <a:schemeClr val="bg1">
                  <a:lumMod val="50000"/>
                </a:schemeClr>
              </a:solidFill>
            </a:ln>
          </p:spPr>
          <p:txBody>
            <a:bodyPr wrap="square" rtlCol="0">
              <a:spAutoFit/>
            </a:bodyPr>
            <a:lstStyle/>
            <a:p>
              <a:pPr algn="ctr"/>
              <a:r>
                <a:rPr lang="en-US" altLang="zh-CN" sz="2000" b="1" dirty="0">
                  <a:latin typeface="+mn-ea"/>
                </a:rPr>
                <a:t>FEMA GRAS 3-29</a:t>
              </a:r>
              <a:r>
                <a:rPr lang="zh-CN" altLang="en-US" sz="2000" b="1" dirty="0">
                  <a:latin typeface="+mn-ea"/>
                </a:rPr>
                <a:t>（核心清单）</a:t>
              </a:r>
            </a:p>
          </p:txBody>
        </p:sp>
      </p:grpSp>
      <p:grpSp>
        <p:nvGrpSpPr>
          <p:cNvPr id="10" name="组合 9">
            <a:extLst>
              <a:ext uri="{FF2B5EF4-FFF2-40B4-BE49-F238E27FC236}">
                <a16:creationId xmlns:a16="http://schemas.microsoft.com/office/drawing/2014/main" id="{5ABB5BEE-9D33-4375-8D51-751C7FF814F0}"/>
              </a:ext>
            </a:extLst>
          </p:cNvPr>
          <p:cNvGrpSpPr/>
          <p:nvPr/>
        </p:nvGrpSpPr>
        <p:grpSpPr>
          <a:xfrm>
            <a:off x="6341616" y="4102974"/>
            <a:ext cx="4225771" cy="2414716"/>
            <a:chOff x="1065320" y="4181393"/>
            <a:chExt cx="4225771" cy="2414716"/>
          </a:xfrm>
        </p:grpSpPr>
        <p:sp>
          <p:nvSpPr>
            <p:cNvPr id="11" name="矩形: 圆角 10">
              <a:extLst>
                <a:ext uri="{FF2B5EF4-FFF2-40B4-BE49-F238E27FC236}">
                  <a16:creationId xmlns:a16="http://schemas.microsoft.com/office/drawing/2014/main" id="{46980DA3-BBC8-4CCF-9E19-DE44BA7244F8}"/>
                </a:ext>
              </a:extLst>
            </p:cNvPr>
            <p:cNvSpPr/>
            <p:nvPr/>
          </p:nvSpPr>
          <p:spPr>
            <a:xfrm>
              <a:off x="1065320" y="4181393"/>
              <a:ext cx="4225771" cy="2414716"/>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38E0ACB-DCAC-4F61-8C9C-25967A9046B9}"/>
                </a:ext>
              </a:extLst>
            </p:cNvPr>
            <p:cNvSpPr txBox="1"/>
            <p:nvPr/>
          </p:nvSpPr>
          <p:spPr>
            <a:xfrm>
              <a:off x="2426002" y="4406547"/>
              <a:ext cx="1504399" cy="461665"/>
            </a:xfrm>
            <a:prstGeom prst="rect">
              <a:avLst/>
            </a:prstGeom>
            <a:noFill/>
          </p:spPr>
          <p:txBody>
            <a:bodyPr wrap="square" rtlCol="0">
              <a:spAutoFit/>
            </a:bodyPr>
            <a:lstStyle/>
            <a:p>
              <a:pPr algn="ctr"/>
              <a:r>
                <a:rPr lang="en-US" altLang="zh-CN" sz="2400" b="1" dirty="0">
                  <a:solidFill>
                    <a:schemeClr val="bg1"/>
                  </a:solidFill>
                  <a:latin typeface="+mn-ea"/>
                </a:rPr>
                <a:t>NCS**</a:t>
              </a:r>
              <a:endParaRPr lang="zh-CN" altLang="en-US" sz="2400" b="1" dirty="0">
                <a:solidFill>
                  <a:schemeClr val="bg1"/>
                </a:solidFill>
                <a:latin typeface="+mn-ea"/>
              </a:endParaRPr>
            </a:p>
          </p:txBody>
        </p:sp>
        <p:sp>
          <p:nvSpPr>
            <p:cNvPr id="13" name="文本框 12">
              <a:extLst>
                <a:ext uri="{FF2B5EF4-FFF2-40B4-BE49-F238E27FC236}">
                  <a16:creationId xmlns:a16="http://schemas.microsoft.com/office/drawing/2014/main" id="{C7CD5B01-095B-4A72-BD35-367D9FEA7787}"/>
                </a:ext>
              </a:extLst>
            </p:cNvPr>
            <p:cNvSpPr txBox="1"/>
            <p:nvPr/>
          </p:nvSpPr>
          <p:spPr>
            <a:xfrm>
              <a:off x="1207360" y="5019444"/>
              <a:ext cx="3941685" cy="400110"/>
            </a:xfrm>
            <a:prstGeom prst="rect">
              <a:avLst/>
            </a:prstGeom>
            <a:solidFill>
              <a:schemeClr val="bg1"/>
            </a:solidFill>
            <a:ln>
              <a:solidFill>
                <a:schemeClr val="bg1">
                  <a:lumMod val="50000"/>
                </a:schemeClr>
              </a:solidFill>
            </a:ln>
          </p:spPr>
          <p:txBody>
            <a:bodyPr wrap="square" rtlCol="0">
              <a:spAutoFit/>
            </a:bodyPr>
            <a:lstStyle/>
            <a:p>
              <a:pPr algn="ctr"/>
              <a:r>
                <a:rPr lang="en-US" altLang="zh-CN" sz="2000" b="1" dirty="0">
                  <a:latin typeface="+mn-ea"/>
                </a:rPr>
                <a:t>FEMA GRAS 3-29</a:t>
              </a:r>
              <a:r>
                <a:rPr lang="zh-CN" altLang="en-US" sz="2000" b="1" dirty="0">
                  <a:latin typeface="+mn-ea"/>
                </a:rPr>
                <a:t>（核心清单）</a:t>
              </a:r>
            </a:p>
          </p:txBody>
        </p:sp>
        <p:sp>
          <p:nvSpPr>
            <p:cNvPr id="14" name="文本框 13">
              <a:extLst>
                <a:ext uri="{FF2B5EF4-FFF2-40B4-BE49-F238E27FC236}">
                  <a16:creationId xmlns:a16="http://schemas.microsoft.com/office/drawing/2014/main" id="{CC94BCCA-DF2C-4169-ABC6-2FDA002DF0B9}"/>
                </a:ext>
              </a:extLst>
            </p:cNvPr>
            <p:cNvSpPr txBox="1"/>
            <p:nvPr/>
          </p:nvSpPr>
          <p:spPr>
            <a:xfrm>
              <a:off x="1207362" y="5707749"/>
              <a:ext cx="3941685" cy="646331"/>
            </a:xfrm>
            <a:prstGeom prst="rect">
              <a:avLst/>
            </a:prstGeom>
            <a:solidFill>
              <a:schemeClr val="bg1"/>
            </a:solidFill>
            <a:ln>
              <a:solidFill>
                <a:schemeClr val="bg1">
                  <a:lumMod val="50000"/>
                </a:schemeClr>
              </a:solidFill>
            </a:ln>
          </p:spPr>
          <p:txBody>
            <a:bodyPr wrap="square" rtlCol="0">
              <a:spAutoFit/>
            </a:bodyPr>
            <a:lstStyle/>
            <a:p>
              <a:pPr algn="ctr"/>
              <a:r>
                <a:rPr lang="zh-CN" altLang="en-US" b="1" dirty="0">
                  <a:latin typeface="+mn-ea"/>
                </a:rPr>
                <a:t>**香料行业正在使用其他的</a:t>
              </a:r>
              <a:r>
                <a:rPr lang="en-US" altLang="zh-CN" b="1" dirty="0">
                  <a:latin typeface="+mn-ea"/>
                </a:rPr>
                <a:t>NCS</a:t>
              </a:r>
              <a:r>
                <a:rPr lang="zh-CN" altLang="en-US" b="1" dirty="0">
                  <a:latin typeface="+mn-ea"/>
                </a:rPr>
                <a:t>材料，应根据区域协会的决定列入。</a:t>
              </a:r>
            </a:p>
          </p:txBody>
        </p:sp>
      </p:grpSp>
    </p:spTree>
    <p:extLst>
      <p:ext uri="{BB962C8B-B14F-4D97-AF65-F5344CB8AC3E}">
        <p14:creationId xmlns:p14="http://schemas.microsoft.com/office/powerpoint/2010/main" val="2402774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F33891F-948A-49CE-8C90-73E5B98C835A}"/>
              </a:ext>
            </a:extLst>
          </p:cNvPr>
          <p:cNvSpPr>
            <a:spLocks noGrp="1"/>
          </p:cNvSpPr>
          <p:nvPr>
            <p:ph idx="1"/>
          </p:nvPr>
        </p:nvSpPr>
        <p:spPr>
          <a:xfrm>
            <a:off x="452761" y="1275205"/>
            <a:ext cx="11336785" cy="4853687"/>
          </a:xfrm>
        </p:spPr>
        <p:txBody>
          <a:bodyPr>
            <a:normAutofit/>
          </a:bodyPr>
          <a:lstStyle/>
          <a:p>
            <a:pPr marL="514350" indent="-514350" algn="just">
              <a:lnSpc>
                <a:spcPct val="150000"/>
              </a:lnSpc>
              <a:spcBef>
                <a:spcPts val="0"/>
              </a:spcBef>
              <a:buFont typeface="+mj-lt"/>
              <a:buAutoNum type="arabicPeriod"/>
            </a:pPr>
            <a:r>
              <a:rPr lang="en-US" altLang="zh-CN" sz="2400" b="1" dirty="0">
                <a:latin typeface="+mn-ea"/>
              </a:rPr>
              <a:t>2020 </a:t>
            </a:r>
            <a:r>
              <a:rPr lang="zh-CN" altLang="en-US" sz="2400" b="1" dirty="0">
                <a:latin typeface="+mn-ea"/>
              </a:rPr>
              <a:t>年度调查报告，直接参与赋予和</a:t>
            </a:r>
            <a:r>
              <a:rPr lang="en-US" altLang="zh-CN" sz="2400" b="1" dirty="0">
                <a:latin typeface="+mn-ea"/>
              </a:rPr>
              <a:t>/</a:t>
            </a:r>
            <a:r>
              <a:rPr lang="zh-CN" altLang="en-US" sz="2400" b="1" dirty="0">
                <a:latin typeface="+mn-ea"/>
              </a:rPr>
              <a:t>或改变食品风味的用量，无论是作为单一成分还是以香精的形式。如果该原料被出售给食品和饮料公司以赋予或改变风味，则应报告其用量。</a:t>
            </a:r>
            <a:endParaRPr lang="en-US" altLang="zh-CN" sz="2400" b="1" dirty="0">
              <a:latin typeface="+mn-ea"/>
            </a:endParaRPr>
          </a:p>
          <a:p>
            <a:pPr marL="514350" indent="-514350" algn="just">
              <a:lnSpc>
                <a:spcPct val="150000"/>
              </a:lnSpc>
              <a:spcBef>
                <a:spcPts val="0"/>
              </a:spcBef>
              <a:buFont typeface="+mj-lt"/>
              <a:buAutoNum type="arabicPeriod"/>
            </a:pPr>
            <a:r>
              <a:rPr lang="zh-CN" altLang="en-US" sz="2400" b="1" dirty="0">
                <a:latin typeface="+mn-ea"/>
              </a:rPr>
              <a:t>只报告在调查的地区使用或销售的原料的用量。</a:t>
            </a:r>
            <a:endParaRPr lang="en-US" altLang="zh-CN" sz="2400" b="1" dirty="0">
              <a:latin typeface="+mn-ea"/>
            </a:endParaRPr>
          </a:p>
          <a:p>
            <a:pPr marL="514350" indent="-514350" algn="just">
              <a:lnSpc>
                <a:spcPct val="150000"/>
              </a:lnSpc>
              <a:spcBef>
                <a:spcPts val="0"/>
              </a:spcBef>
              <a:buFont typeface="+mj-lt"/>
              <a:buAutoNum type="arabicPeriod"/>
            </a:pPr>
            <a:r>
              <a:rPr lang="zh-CN" altLang="en-US" sz="2400" b="1" dirty="0">
                <a:latin typeface="+mn-ea"/>
              </a:rPr>
              <a:t>如果原料被稀释了，报告原料的用量，不包括溶剂。例如，己醛（在酒精中占</a:t>
            </a:r>
            <a:r>
              <a:rPr lang="en-US" altLang="zh-CN" sz="2400" b="1" dirty="0">
                <a:latin typeface="+mn-ea"/>
              </a:rPr>
              <a:t>10%</a:t>
            </a:r>
            <a:r>
              <a:rPr lang="zh-CN" altLang="en-US" sz="2400" b="1" dirty="0">
                <a:latin typeface="+mn-ea"/>
              </a:rPr>
              <a:t>）应报告为总用量的</a:t>
            </a:r>
            <a:r>
              <a:rPr lang="en-US" altLang="zh-CN" sz="2400" b="1" dirty="0">
                <a:latin typeface="+mn-ea"/>
              </a:rPr>
              <a:t>1/10</a:t>
            </a:r>
            <a:r>
              <a:rPr lang="zh-CN" altLang="en-US" sz="2400" b="1" dirty="0">
                <a:latin typeface="+mn-ea"/>
              </a:rPr>
              <a:t>。</a:t>
            </a:r>
            <a:endParaRPr lang="en-US" altLang="zh-CN" sz="2400" b="1" dirty="0">
              <a:latin typeface="+mn-ea"/>
            </a:endParaRPr>
          </a:p>
        </p:txBody>
      </p:sp>
      <p:sp>
        <p:nvSpPr>
          <p:cNvPr id="4" name="标题 1">
            <a:extLst>
              <a:ext uri="{FF2B5EF4-FFF2-40B4-BE49-F238E27FC236}">
                <a16:creationId xmlns:a16="http://schemas.microsoft.com/office/drawing/2014/main" id="{CBFBFB32-B393-40D4-B654-205739B37489}"/>
              </a:ext>
            </a:extLst>
          </p:cNvPr>
          <p:cNvSpPr>
            <a:spLocks noGrp="1"/>
          </p:cNvSpPr>
          <p:nvPr>
            <p:ph type="title"/>
          </p:nvPr>
        </p:nvSpPr>
        <p:spPr>
          <a:xfrm>
            <a:off x="838200" y="169810"/>
            <a:ext cx="10515600" cy="1325563"/>
          </a:xfrm>
        </p:spPr>
        <p:txBody>
          <a:bodyPr/>
          <a:lstStyle/>
          <a:p>
            <a:r>
              <a:rPr lang="zh-CN" altLang="en-US" b="1" dirty="0">
                <a:solidFill>
                  <a:srgbClr val="0070C0"/>
                </a:solidFill>
                <a:latin typeface="+mj-ea"/>
              </a:rPr>
              <a:t>需要报告哪些内容？</a:t>
            </a:r>
          </a:p>
        </p:txBody>
      </p:sp>
    </p:spTree>
    <p:extLst>
      <p:ext uri="{BB962C8B-B14F-4D97-AF65-F5344CB8AC3E}">
        <p14:creationId xmlns:p14="http://schemas.microsoft.com/office/powerpoint/2010/main" val="1684636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F33891F-948A-49CE-8C90-73E5B98C835A}"/>
              </a:ext>
            </a:extLst>
          </p:cNvPr>
          <p:cNvSpPr>
            <a:spLocks noGrp="1"/>
          </p:cNvSpPr>
          <p:nvPr>
            <p:ph idx="1"/>
          </p:nvPr>
        </p:nvSpPr>
        <p:spPr>
          <a:xfrm>
            <a:off x="399495" y="1275206"/>
            <a:ext cx="11390051" cy="5412984"/>
          </a:xfrm>
        </p:spPr>
        <p:txBody>
          <a:bodyPr>
            <a:normAutofit/>
          </a:bodyPr>
          <a:lstStyle/>
          <a:p>
            <a:pPr marL="514350" indent="-514350" algn="just">
              <a:lnSpc>
                <a:spcPct val="150000"/>
              </a:lnSpc>
              <a:spcBef>
                <a:spcPts val="0"/>
              </a:spcBef>
              <a:buFont typeface="+mj-lt"/>
              <a:buAutoNum type="arabicPeriod"/>
            </a:pPr>
            <a:r>
              <a:rPr lang="zh-CN" altLang="en-US" sz="2400" b="1" dirty="0">
                <a:latin typeface="+mn-ea"/>
              </a:rPr>
              <a:t>如果该成分原样出售给其他香精香料公司。</a:t>
            </a:r>
            <a:endParaRPr lang="en-US" altLang="zh-CN" sz="2400" b="1" dirty="0">
              <a:latin typeface="+mn-ea"/>
            </a:endParaRPr>
          </a:p>
          <a:p>
            <a:pPr marL="514350" indent="-514350" algn="just">
              <a:lnSpc>
                <a:spcPct val="150000"/>
              </a:lnSpc>
              <a:spcBef>
                <a:spcPts val="0"/>
              </a:spcBef>
              <a:buFont typeface="+mj-lt"/>
              <a:buAutoNum type="arabicPeriod"/>
            </a:pPr>
            <a:r>
              <a:rPr lang="zh-CN" altLang="en-US" sz="2400" b="1" dirty="0">
                <a:latin typeface="+mn-ea"/>
              </a:rPr>
              <a:t>不需要报告用于非人类食品应用的香料的用量</a:t>
            </a:r>
            <a:r>
              <a:rPr lang="en-US" altLang="zh-CN" sz="2400" b="1" dirty="0">
                <a:latin typeface="+mn-ea"/>
              </a:rPr>
              <a:t>[</a:t>
            </a:r>
            <a:r>
              <a:rPr lang="zh-CN" altLang="en-US" sz="2400" b="1" dirty="0">
                <a:latin typeface="+mn-ea"/>
              </a:rPr>
              <a:t>例如：药品或非处方药品（包括医疗器械）、口腔卫生产品、烟草和相关产品、动物饲料和宠物食品、日化香精</a:t>
            </a:r>
            <a:r>
              <a:rPr lang="en-US" altLang="zh-CN" sz="2400" b="1" dirty="0">
                <a:latin typeface="+mn-ea"/>
              </a:rPr>
              <a:t>]</a:t>
            </a:r>
            <a:r>
              <a:rPr lang="zh-CN" altLang="en-US" sz="2400" b="1" dirty="0">
                <a:latin typeface="+mn-ea"/>
              </a:rPr>
              <a:t>。</a:t>
            </a:r>
            <a:endParaRPr lang="en-US" altLang="zh-CN" sz="2400" b="1" dirty="0">
              <a:latin typeface="+mn-ea"/>
            </a:endParaRPr>
          </a:p>
          <a:p>
            <a:pPr marL="514350" indent="-514350" algn="just">
              <a:lnSpc>
                <a:spcPct val="150000"/>
              </a:lnSpc>
              <a:spcBef>
                <a:spcPts val="0"/>
              </a:spcBef>
              <a:buFont typeface="+mj-lt"/>
              <a:buAutoNum type="arabicPeriod"/>
            </a:pPr>
            <a:r>
              <a:rPr lang="zh-CN" altLang="en-US" sz="2400" b="1" dirty="0">
                <a:latin typeface="+mn-ea"/>
              </a:rPr>
              <a:t>用于非食品用香精用途的成分的用量。例如，醋酸作为香料或香精溶剂时应报告其用量，用作腌制盐水时则不需报告其用量。</a:t>
            </a:r>
            <a:endParaRPr lang="en-US" altLang="zh-CN" sz="2400" b="1" dirty="0">
              <a:latin typeface="+mn-ea"/>
            </a:endParaRPr>
          </a:p>
          <a:p>
            <a:pPr marL="514350" indent="-514350" algn="just">
              <a:lnSpc>
                <a:spcPct val="150000"/>
              </a:lnSpc>
              <a:spcBef>
                <a:spcPts val="0"/>
              </a:spcBef>
              <a:buFont typeface="+mj-lt"/>
              <a:buAutoNum type="arabicPeriod"/>
            </a:pPr>
            <a:r>
              <a:rPr lang="zh-CN" altLang="en-US" sz="2400" b="1" dirty="0">
                <a:latin typeface="+mn-ea"/>
              </a:rPr>
              <a:t>用作制造其他香料的起始材料的香料。例如：</a:t>
            </a:r>
            <a:endParaRPr lang="en-US" altLang="zh-CN" sz="2400" b="1" dirty="0">
              <a:latin typeface="+mn-ea"/>
            </a:endParaRPr>
          </a:p>
          <a:p>
            <a:pPr marL="0" indent="0" algn="just">
              <a:lnSpc>
                <a:spcPct val="150000"/>
              </a:lnSpc>
              <a:spcBef>
                <a:spcPts val="0"/>
              </a:spcBef>
              <a:buNone/>
            </a:pPr>
            <a:r>
              <a:rPr lang="en-US" altLang="zh-CN" sz="2400" b="1" dirty="0">
                <a:latin typeface="+mn-ea"/>
              </a:rPr>
              <a:t>      </a:t>
            </a:r>
            <a:r>
              <a:rPr lang="zh-CN" altLang="en-US" sz="2400" b="1" dirty="0">
                <a:latin typeface="+mn-ea"/>
              </a:rPr>
              <a:t>氨基酸           热反应香料起始原料</a:t>
            </a:r>
            <a:endParaRPr lang="en-US" altLang="zh-CN" sz="2400" b="1" dirty="0">
              <a:latin typeface="+mn-ea"/>
            </a:endParaRPr>
          </a:p>
          <a:p>
            <a:pPr marL="0" indent="0" algn="just">
              <a:lnSpc>
                <a:spcPct val="150000"/>
              </a:lnSpc>
              <a:spcBef>
                <a:spcPts val="0"/>
              </a:spcBef>
              <a:buNone/>
            </a:pPr>
            <a:r>
              <a:rPr lang="en-US" altLang="zh-CN" sz="2400" b="1" dirty="0">
                <a:latin typeface="+mn-ea"/>
              </a:rPr>
              <a:t>      </a:t>
            </a:r>
            <a:r>
              <a:rPr lang="zh-CN" altLang="en-US" sz="2400" b="1" dirty="0">
                <a:latin typeface="+mn-ea"/>
              </a:rPr>
              <a:t>丁   酸           丁酸乙酯</a:t>
            </a:r>
            <a:endParaRPr lang="en-US" altLang="zh-CN" sz="2400" b="1" dirty="0">
              <a:latin typeface="+mn-ea"/>
            </a:endParaRPr>
          </a:p>
        </p:txBody>
      </p:sp>
      <p:sp>
        <p:nvSpPr>
          <p:cNvPr id="4" name="标题 1">
            <a:extLst>
              <a:ext uri="{FF2B5EF4-FFF2-40B4-BE49-F238E27FC236}">
                <a16:creationId xmlns:a16="http://schemas.microsoft.com/office/drawing/2014/main" id="{CBFBFB32-B393-40D4-B654-205739B37489}"/>
              </a:ext>
            </a:extLst>
          </p:cNvPr>
          <p:cNvSpPr>
            <a:spLocks noGrp="1"/>
          </p:cNvSpPr>
          <p:nvPr>
            <p:ph type="title"/>
          </p:nvPr>
        </p:nvSpPr>
        <p:spPr>
          <a:xfrm>
            <a:off x="838200" y="169810"/>
            <a:ext cx="10515600" cy="1325563"/>
          </a:xfrm>
        </p:spPr>
        <p:txBody>
          <a:bodyPr/>
          <a:lstStyle/>
          <a:p>
            <a:r>
              <a:rPr lang="zh-CN" altLang="en-US" b="1" dirty="0">
                <a:solidFill>
                  <a:srgbClr val="FF0000"/>
                </a:solidFill>
                <a:latin typeface="+mj-ea"/>
              </a:rPr>
              <a:t>不</a:t>
            </a:r>
            <a:r>
              <a:rPr lang="zh-CN" altLang="en-US" b="1" dirty="0">
                <a:solidFill>
                  <a:srgbClr val="0070C0"/>
                </a:solidFill>
                <a:latin typeface="+mj-ea"/>
              </a:rPr>
              <a:t>需要报告哪些内容？</a:t>
            </a:r>
          </a:p>
        </p:txBody>
      </p:sp>
      <p:sp>
        <p:nvSpPr>
          <p:cNvPr id="2" name="箭头: 右 1">
            <a:extLst>
              <a:ext uri="{FF2B5EF4-FFF2-40B4-BE49-F238E27FC236}">
                <a16:creationId xmlns:a16="http://schemas.microsoft.com/office/drawing/2014/main" id="{D5C451D1-337B-44BA-A861-D5B49442D13D}"/>
              </a:ext>
            </a:extLst>
          </p:cNvPr>
          <p:cNvSpPr/>
          <p:nvPr/>
        </p:nvSpPr>
        <p:spPr>
          <a:xfrm>
            <a:off x="2095126" y="5440751"/>
            <a:ext cx="656948" cy="14204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右 4">
            <a:extLst>
              <a:ext uri="{FF2B5EF4-FFF2-40B4-BE49-F238E27FC236}">
                <a16:creationId xmlns:a16="http://schemas.microsoft.com/office/drawing/2014/main" id="{8CBA806E-78F7-44FC-A13C-3582B15BD43F}"/>
              </a:ext>
            </a:extLst>
          </p:cNvPr>
          <p:cNvSpPr/>
          <p:nvPr/>
        </p:nvSpPr>
        <p:spPr>
          <a:xfrm>
            <a:off x="2095126" y="5952603"/>
            <a:ext cx="656948" cy="14204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713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50D0A0-7FC5-45E8-9718-2BE4CB314743}"/>
              </a:ext>
            </a:extLst>
          </p:cNvPr>
          <p:cNvSpPr>
            <a:spLocks noGrp="1"/>
          </p:cNvSpPr>
          <p:nvPr>
            <p:ph type="ctrTitle"/>
          </p:nvPr>
        </p:nvSpPr>
        <p:spPr/>
        <p:txBody>
          <a:bodyPr>
            <a:normAutofit/>
          </a:bodyPr>
          <a:lstStyle/>
          <a:p>
            <a:r>
              <a:rPr lang="zh-CN" altLang="en-US" b="1" dirty="0">
                <a:latin typeface="+mj-ea"/>
              </a:rPr>
              <a:t>举例</a:t>
            </a:r>
          </a:p>
        </p:txBody>
      </p:sp>
    </p:spTree>
    <p:extLst>
      <p:ext uri="{BB962C8B-B14F-4D97-AF65-F5344CB8AC3E}">
        <p14:creationId xmlns:p14="http://schemas.microsoft.com/office/powerpoint/2010/main" val="1667182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6EE9EC4-A8EB-4241-9B2C-4B8288E8B5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3294"/>
          </a:xfrm>
          <a:prstGeom prst="rect">
            <a:avLst/>
          </a:prstGeom>
        </p:spPr>
      </p:pic>
    </p:spTree>
    <p:extLst>
      <p:ext uri="{BB962C8B-B14F-4D97-AF65-F5344CB8AC3E}">
        <p14:creationId xmlns:p14="http://schemas.microsoft.com/office/powerpoint/2010/main" val="1118424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a:extLst>
              <a:ext uri="{FF2B5EF4-FFF2-40B4-BE49-F238E27FC236}">
                <a16:creationId xmlns:a16="http://schemas.microsoft.com/office/drawing/2014/main" id="{2EFA571A-939B-4DC3-AB46-76AF54F348AF}"/>
              </a:ext>
            </a:extLst>
          </p:cNvPr>
          <p:cNvSpPr>
            <a:spLocks noGrp="1"/>
          </p:cNvSpPr>
          <p:nvPr>
            <p:ph idx="1"/>
          </p:nvPr>
        </p:nvSpPr>
        <p:spPr>
          <a:xfrm>
            <a:off x="838200" y="244821"/>
            <a:ext cx="10515600" cy="748905"/>
          </a:xfrm>
        </p:spPr>
        <p:txBody>
          <a:bodyPr/>
          <a:lstStyle/>
          <a:p>
            <a:pPr marL="0" indent="0">
              <a:lnSpc>
                <a:spcPct val="100000"/>
              </a:lnSpc>
              <a:spcBef>
                <a:spcPts val="0"/>
              </a:spcBef>
              <a:buNone/>
            </a:pPr>
            <a:r>
              <a:rPr lang="en-US" altLang="zh-CN" sz="1800" b="1" dirty="0">
                <a:latin typeface="+mn-ea"/>
              </a:rPr>
              <a:t>1. </a:t>
            </a:r>
            <a:r>
              <a:rPr lang="zh-CN" altLang="en-US" sz="1800" b="1" dirty="0">
                <a:latin typeface="+mn-ea"/>
              </a:rPr>
              <a:t>如果出售的是制造</a:t>
            </a:r>
            <a:r>
              <a:rPr lang="en-US" altLang="zh-CN" sz="1800" b="1" dirty="0">
                <a:latin typeface="+mn-ea"/>
              </a:rPr>
              <a:t>/</a:t>
            </a:r>
            <a:r>
              <a:rPr lang="zh-CN" altLang="en-US" sz="1800" b="1" dirty="0">
                <a:latin typeface="+mn-ea"/>
              </a:rPr>
              <a:t>购买的</a:t>
            </a:r>
            <a:r>
              <a:rPr lang="en-US" altLang="zh-CN" sz="1800" b="1" dirty="0">
                <a:latin typeface="+mn-ea"/>
              </a:rPr>
              <a:t>NCS</a:t>
            </a:r>
            <a:r>
              <a:rPr lang="zh-CN" altLang="en-US" sz="1800" b="1" dirty="0">
                <a:latin typeface="+mn-ea"/>
              </a:rPr>
              <a:t>，那么</a:t>
            </a:r>
          </a:p>
        </p:txBody>
      </p:sp>
      <p:pic>
        <p:nvPicPr>
          <p:cNvPr id="8" name="图片 7">
            <a:extLst>
              <a:ext uri="{FF2B5EF4-FFF2-40B4-BE49-F238E27FC236}">
                <a16:creationId xmlns:a16="http://schemas.microsoft.com/office/drawing/2014/main" id="{1533C7AD-713F-4408-8B85-2CDFF7D7A4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09697" y="242225"/>
            <a:ext cx="1882303" cy="1287892"/>
          </a:xfrm>
          <a:prstGeom prst="rect">
            <a:avLst/>
          </a:prstGeom>
        </p:spPr>
      </p:pic>
      <p:sp>
        <p:nvSpPr>
          <p:cNvPr id="9" name="椭圆 8">
            <a:extLst>
              <a:ext uri="{FF2B5EF4-FFF2-40B4-BE49-F238E27FC236}">
                <a16:creationId xmlns:a16="http://schemas.microsoft.com/office/drawing/2014/main" id="{7A1FAABD-83AD-4E74-89A7-3A84FFC0F09F}"/>
              </a:ext>
            </a:extLst>
          </p:cNvPr>
          <p:cNvSpPr/>
          <p:nvPr/>
        </p:nvSpPr>
        <p:spPr>
          <a:xfrm>
            <a:off x="2535622" y="1125581"/>
            <a:ext cx="2530136" cy="1136342"/>
          </a:xfrm>
          <a:prstGeom prst="ellipse">
            <a:avLst/>
          </a:prstGeom>
          <a:solidFill>
            <a:srgbClr val="8389AD"/>
          </a:solidFill>
          <a:ln>
            <a:solidFill>
              <a:srgbClr val="8389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供应商</a:t>
            </a:r>
          </a:p>
        </p:txBody>
      </p:sp>
      <p:sp>
        <p:nvSpPr>
          <p:cNvPr id="10" name="椭圆 9">
            <a:extLst>
              <a:ext uri="{FF2B5EF4-FFF2-40B4-BE49-F238E27FC236}">
                <a16:creationId xmlns:a16="http://schemas.microsoft.com/office/drawing/2014/main" id="{15C37150-391C-4262-91D2-67EC78C56D35}"/>
              </a:ext>
            </a:extLst>
          </p:cNvPr>
          <p:cNvSpPr/>
          <p:nvPr/>
        </p:nvSpPr>
        <p:spPr>
          <a:xfrm>
            <a:off x="2125883" y="3762249"/>
            <a:ext cx="3349611" cy="1814445"/>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tx1"/>
              </a:solidFill>
              <a:latin typeface="+mn-ea"/>
            </a:endParaRPr>
          </a:p>
        </p:txBody>
      </p:sp>
      <p:cxnSp>
        <p:nvCxnSpPr>
          <p:cNvPr id="12" name="直接箭头连接符 11">
            <a:extLst>
              <a:ext uri="{FF2B5EF4-FFF2-40B4-BE49-F238E27FC236}">
                <a16:creationId xmlns:a16="http://schemas.microsoft.com/office/drawing/2014/main" id="{E0D22A63-5A30-4B62-8EA5-BF8360D0AFC7}"/>
              </a:ext>
            </a:extLst>
          </p:cNvPr>
          <p:cNvCxnSpPr/>
          <p:nvPr/>
        </p:nvCxnSpPr>
        <p:spPr>
          <a:xfrm>
            <a:off x="3800690" y="2412843"/>
            <a:ext cx="0" cy="1198486"/>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C8E1D76A-C917-4834-AF7B-B77A35AAF837}"/>
              </a:ext>
            </a:extLst>
          </p:cNvPr>
          <p:cNvSpPr/>
          <p:nvPr/>
        </p:nvSpPr>
        <p:spPr>
          <a:xfrm>
            <a:off x="1651216" y="2675112"/>
            <a:ext cx="1768812" cy="651754"/>
          </a:xfrm>
          <a:prstGeom prst="rec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b="1" dirty="0">
                <a:solidFill>
                  <a:schemeClr val="tx1"/>
                </a:solidFill>
              </a:rPr>
              <a:t>（如果购买）</a:t>
            </a:r>
          </a:p>
        </p:txBody>
      </p:sp>
      <p:sp>
        <p:nvSpPr>
          <p:cNvPr id="14" name="文本框 13">
            <a:extLst>
              <a:ext uri="{FF2B5EF4-FFF2-40B4-BE49-F238E27FC236}">
                <a16:creationId xmlns:a16="http://schemas.microsoft.com/office/drawing/2014/main" id="{A6C4EE34-EFEE-4C59-844E-01D6F5D7C017}"/>
              </a:ext>
            </a:extLst>
          </p:cNvPr>
          <p:cNvSpPr txBox="1"/>
          <p:nvPr/>
        </p:nvSpPr>
        <p:spPr>
          <a:xfrm>
            <a:off x="2535624" y="4770943"/>
            <a:ext cx="2530134" cy="369332"/>
          </a:xfrm>
          <a:prstGeom prst="rect">
            <a:avLst/>
          </a:prstGeom>
          <a:solidFill>
            <a:schemeClr val="bg2">
              <a:lumMod val="75000"/>
            </a:schemeClr>
          </a:solidFill>
          <a:ln>
            <a:solidFill>
              <a:schemeClr val="bg2">
                <a:lumMod val="75000"/>
              </a:schemeClr>
            </a:solidFill>
          </a:ln>
        </p:spPr>
        <p:txBody>
          <a:bodyPr wrap="square" rtlCol="0">
            <a:spAutoFit/>
          </a:bodyPr>
          <a:lstStyle/>
          <a:p>
            <a:pPr algn="ctr"/>
            <a:r>
              <a:rPr lang="zh-CN" altLang="en-US" sz="1800" b="1" dirty="0">
                <a:latin typeface="+mn-ea"/>
              </a:rPr>
              <a:t>制造</a:t>
            </a:r>
            <a:r>
              <a:rPr lang="en-US" altLang="zh-CN" sz="1800" b="1" dirty="0">
                <a:latin typeface="+mn-ea"/>
              </a:rPr>
              <a:t>/</a:t>
            </a:r>
            <a:r>
              <a:rPr lang="zh-CN" altLang="en-US" sz="1800" b="1" dirty="0">
                <a:latin typeface="+mn-ea"/>
              </a:rPr>
              <a:t>购买</a:t>
            </a:r>
            <a:r>
              <a:rPr lang="en-US" altLang="zh-CN" sz="1800" b="1" dirty="0">
                <a:latin typeface="+mn-ea"/>
              </a:rPr>
              <a:t>NCS</a:t>
            </a:r>
            <a:endParaRPr lang="zh-CN" altLang="en-US" dirty="0"/>
          </a:p>
        </p:txBody>
      </p:sp>
      <p:sp>
        <p:nvSpPr>
          <p:cNvPr id="15" name="文本框 14">
            <a:extLst>
              <a:ext uri="{FF2B5EF4-FFF2-40B4-BE49-F238E27FC236}">
                <a16:creationId xmlns:a16="http://schemas.microsoft.com/office/drawing/2014/main" id="{DEFEBD0C-45EA-450B-A9A5-33FBD2271E8E}"/>
              </a:ext>
            </a:extLst>
          </p:cNvPr>
          <p:cNvSpPr txBox="1"/>
          <p:nvPr/>
        </p:nvSpPr>
        <p:spPr>
          <a:xfrm>
            <a:off x="2535624" y="4141485"/>
            <a:ext cx="2530134" cy="461665"/>
          </a:xfrm>
          <a:prstGeom prst="rect">
            <a:avLst/>
          </a:prstGeom>
          <a:noFill/>
          <a:ln>
            <a:noFill/>
          </a:ln>
        </p:spPr>
        <p:txBody>
          <a:bodyPr wrap="square" rtlCol="0">
            <a:spAutoFit/>
          </a:bodyPr>
          <a:lstStyle/>
          <a:p>
            <a:pPr algn="ctr"/>
            <a:r>
              <a:rPr lang="zh-CN" altLang="en-US" sz="2400" b="1" dirty="0">
                <a:latin typeface="+mn-ea"/>
              </a:rPr>
              <a:t>您的企业</a:t>
            </a:r>
            <a:endParaRPr lang="zh-CN" altLang="en-US" sz="2400" dirty="0"/>
          </a:p>
        </p:txBody>
      </p:sp>
      <p:cxnSp>
        <p:nvCxnSpPr>
          <p:cNvPr id="17" name="直接箭头连接符 16">
            <a:extLst>
              <a:ext uri="{FF2B5EF4-FFF2-40B4-BE49-F238E27FC236}">
                <a16:creationId xmlns:a16="http://schemas.microsoft.com/office/drawing/2014/main" id="{A2FF76BB-F061-4F93-9FDE-2CA2C2EFB1F9}"/>
              </a:ext>
            </a:extLst>
          </p:cNvPr>
          <p:cNvCxnSpPr/>
          <p:nvPr/>
        </p:nvCxnSpPr>
        <p:spPr>
          <a:xfrm flipV="1">
            <a:off x="5475494" y="3326866"/>
            <a:ext cx="2287187" cy="729574"/>
          </a:xfrm>
          <a:prstGeom prst="straightConnector1">
            <a:avLst/>
          </a:prstGeom>
          <a:ln w="1905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875EBD88-1C0A-416A-9DEE-119F6838ECC8}"/>
              </a:ext>
            </a:extLst>
          </p:cNvPr>
          <p:cNvSpPr txBox="1"/>
          <p:nvPr/>
        </p:nvSpPr>
        <p:spPr>
          <a:xfrm>
            <a:off x="5634207" y="2525058"/>
            <a:ext cx="1516095" cy="830997"/>
          </a:xfrm>
          <a:prstGeom prst="rect">
            <a:avLst/>
          </a:prstGeom>
          <a:noFill/>
          <a:ln>
            <a:solidFill>
              <a:srgbClr val="FF0000"/>
            </a:solidFill>
          </a:ln>
        </p:spPr>
        <p:txBody>
          <a:bodyPr wrap="square" rtlCol="0">
            <a:spAutoFit/>
          </a:bodyPr>
          <a:lstStyle/>
          <a:p>
            <a:pPr algn="ctr"/>
            <a:r>
              <a:rPr lang="zh-CN" altLang="en-US" sz="2400" b="1" dirty="0">
                <a:solidFill>
                  <a:srgbClr val="FF0000"/>
                </a:solidFill>
                <a:latin typeface="+mn-ea"/>
              </a:rPr>
              <a:t>您需要</a:t>
            </a:r>
            <a:endParaRPr lang="en-US" altLang="zh-CN" sz="2400" b="1" dirty="0">
              <a:solidFill>
                <a:srgbClr val="FF0000"/>
              </a:solidFill>
              <a:latin typeface="+mn-ea"/>
            </a:endParaRPr>
          </a:p>
          <a:p>
            <a:pPr algn="ctr"/>
            <a:r>
              <a:rPr lang="zh-CN" altLang="en-US" sz="2400" b="1" dirty="0">
                <a:solidFill>
                  <a:srgbClr val="FF0000"/>
                </a:solidFill>
                <a:latin typeface="+mn-ea"/>
              </a:rPr>
              <a:t>报告</a:t>
            </a:r>
            <a:endParaRPr lang="zh-CN" altLang="en-US" sz="2400" dirty="0">
              <a:solidFill>
                <a:srgbClr val="FF0000"/>
              </a:solidFill>
            </a:endParaRPr>
          </a:p>
        </p:txBody>
      </p:sp>
      <p:sp>
        <p:nvSpPr>
          <p:cNvPr id="19" name="椭圆 18">
            <a:extLst>
              <a:ext uri="{FF2B5EF4-FFF2-40B4-BE49-F238E27FC236}">
                <a16:creationId xmlns:a16="http://schemas.microsoft.com/office/drawing/2014/main" id="{19558896-A3D8-40D4-9840-06520F5C40C2}"/>
              </a:ext>
            </a:extLst>
          </p:cNvPr>
          <p:cNvSpPr/>
          <p:nvPr/>
        </p:nvSpPr>
        <p:spPr>
          <a:xfrm>
            <a:off x="8018780" y="2675112"/>
            <a:ext cx="2530136" cy="1136342"/>
          </a:xfrm>
          <a:prstGeom prst="ellipse">
            <a:avLst/>
          </a:prstGeom>
          <a:solidFill>
            <a:schemeClr val="accent4">
              <a:lumMod val="60000"/>
              <a:lumOff val="4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客户（食品）</a:t>
            </a:r>
          </a:p>
        </p:txBody>
      </p:sp>
      <p:cxnSp>
        <p:nvCxnSpPr>
          <p:cNvPr id="21" name="直接箭头连接符 20">
            <a:extLst>
              <a:ext uri="{FF2B5EF4-FFF2-40B4-BE49-F238E27FC236}">
                <a16:creationId xmlns:a16="http://schemas.microsoft.com/office/drawing/2014/main" id="{FD7E404B-680B-4C9F-B3FC-82085D7C1558}"/>
              </a:ext>
            </a:extLst>
          </p:cNvPr>
          <p:cNvCxnSpPr/>
          <p:nvPr/>
        </p:nvCxnSpPr>
        <p:spPr>
          <a:xfrm>
            <a:off x="5475494" y="5140275"/>
            <a:ext cx="2287187" cy="4364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B12D2374-CF03-46F4-B574-59006E8ED6C0}"/>
              </a:ext>
            </a:extLst>
          </p:cNvPr>
          <p:cNvSpPr/>
          <p:nvPr/>
        </p:nvSpPr>
        <p:spPr>
          <a:xfrm>
            <a:off x="8018780" y="5181552"/>
            <a:ext cx="2530136" cy="113634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竞争者</a:t>
            </a:r>
          </a:p>
        </p:txBody>
      </p:sp>
      <p:sp>
        <p:nvSpPr>
          <p:cNvPr id="23" name="文本框 22">
            <a:extLst>
              <a:ext uri="{FF2B5EF4-FFF2-40B4-BE49-F238E27FC236}">
                <a16:creationId xmlns:a16="http://schemas.microsoft.com/office/drawing/2014/main" id="{216273FE-8C72-40A2-B853-12090578541E}"/>
              </a:ext>
            </a:extLst>
          </p:cNvPr>
          <p:cNvSpPr txBox="1"/>
          <p:nvPr/>
        </p:nvSpPr>
        <p:spPr>
          <a:xfrm>
            <a:off x="5634207" y="5749723"/>
            <a:ext cx="1516095" cy="830997"/>
          </a:xfrm>
          <a:prstGeom prst="rect">
            <a:avLst/>
          </a:prstGeom>
          <a:noFill/>
          <a:ln>
            <a:solidFill>
              <a:schemeClr val="tx1"/>
            </a:solidFill>
          </a:ln>
        </p:spPr>
        <p:txBody>
          <a:bodyPr wrap="square" rtlCol="0">
            <a:spAutoFit/>
          </a:bodyPr>
          <a:lstStyle/>
          <a:p>
            <a:pPr algn="ctr"/>
            <a:r>
              <a:rPr lang="zh-CN" altLang="en-US" sz="2400" b="1" dirty="0">
                <a:latin typeface="+mn-ea"/>
              </a:rPr>
              <a:t>您不需要</a:t>
            </a:r>
            <a:endParaRPr lang="en-US" altLang="zh-CN" sz="2400" b="1" dirty="0">
              <a:latin typeface="+mn-ea"/>
            </a:endParaRPr>
          </a:p>
          <a:p>
            <a:pPr algn="ctr"/>
            <a:r>
              <a:rPr lang="zh-CN" altLang="en-US" sz="2400" b="1" dirty="0">
                <a:latin typeface="+mn-ea"/>
              </a:rPr>
              <a:t>报告</a:t>
            </a:r>
            <a:endParaRPr lang="zh-CN" altLang="en-US" sz="2400" dirty="0"/>
          </a:p>
        </p:txBody>
      </p:sp>
    </p:spTree>
    <p:extLst>
      <p:ext uri="{BB962C8B-B14F-4D97-AF65-F5344CB8AC3E}">
        <p14:creationId xmlns:p14="http://schemas.microsoft.com/office/powerpoint/2010/main" val="54445243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629</TotalTime>
  <Words>902</Words>
  <Application>Microsoft Office PowerPoint</Application>
  <PresentationFormat>宽屏</PresentationFormat>
  <Paragraphs>121</Paragraphs>
  <Slides>19</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19</vt:i4>
      </vt:variant>
    </vt:vector>
  </HeadingPairs>
  <TitlesOfParts>
    <vt:vector size="24" baseType="lpstr">
      <vt:lpstr>微软雅黑</vt:lpstr>
      <vt:lpstr>Arial</vt:lpstr>
      <vt:lpstr>Calibri</vt:lpstr>
      <vt:lpstr>Wingdings</vt:lpstr>
      <vt:lpstr>Office 主题</vt:lpstr>
      <vt:lpstr>IOFI 2020全球用量调查</vt:lpstr>
      <vt:lpstr>全球用量调查（GPS）</vt:lpstr>
      <vt:lpstr>为什么要进行用量调查？</vt:lpstr>
      <vt:lpstr>调查的是什么？</vt:lpstr>
      <vt:lpstr>需要报告哪些内容？</vt:lpstr>
      <vt:lpstr>不需要报告哪些内容？</vt:lpstr>
      <vt:lpstr>举例</vt:lpstr>
      <vt:lpstr>PowerPoint 演示文稿</vt:lpstr>
      <vt:lpstr>PowerPoint 演示文稿</vt:lpstr>
      <vt:lpstr>PowerPoint 演示文稿</vt:lpstr>
      <vt:lpstr>PowerPoint 演示文稿</vt:lpstr>
      <vt:lpstr>PowerPoint 演示文稿</vt:lpstr>
      <vt:lpstr>GPS 2020 -时间线</vt:lpstr>
      <vt:lpstr>调查的启动</vt:lpstr>
      <vt:lpstr>总结报告 （以2015年为例） （可通过IOFI会员网络下载或浏览）</vt:lpstr>
      <vt:lpstr>IOFI 数据库</vt:lpstr>
      <vt:lpstr>我如何为调查做准备（作为会员企业）？</vt:lpstr>
      <vt:lpstr>主要利益相关者</vt:lpstr>
      <vt:lpstr>谢谢</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IOFI 2020全球用量调查</dc:title>
  <dc:creator>Meng Li</dc:creator>
  <cp:lastModifiedBy>liu hua</cp:lastModifiedBy>
  <cp:revision>13</cp:revision>
  <dcterms:created xsi:type="dcterms:W3CDTF">2021-10-28T01:37:43Z</dcterms:created>
  <dcterms:modified xsi:type="dcterms:W3CDTF">2021-11-02T01:06:34Z</dcterms:modified>
</cp:coreProperties>
</file>